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6" r:id="rId3"/>
    <p:sldMasterId id="2147483711" r:id="rId4"/>
  </p:sldMasterIdLst>
  <p:notesMasterIdLst>
    <p:notesMasterId r:id="rId44"/>
  </p:notesMasterIdLst>
  <p:sldIdLst>
    <p:sldId id="258" r:id="rId5"/>
    <p:sldId id="259" r:id="rId6"/>
    <p:sldId id="260" r:id="rId7"/>
    <p:sldId id="261" r:id="rId8"/>
    <p:sldId id="299" r:id="rId9"/>
    <p:sldId id="300" r:id="rId10"/>
    <p:sldId id="301" r:id="rId11"/>
    <p:sldId id="302" r:id="rId12"/>
    <p:sldId id="303" r:id="rId13"/>
    <p:sldId id="318" r:id="rId14"/>
    <p:sldId id="319" r:id="rId15"/>
    <p:sldId id="320" r:id="rId16"/>
    <p:sldId id="304" r:id="rId17"/>
    <p:sldId id="305" r:id="rId18"/>
    <p:sldId id="306" r:id="rId19"/>
    <p:sldId id="307" r:id="rId20"/>
    <p:sldId id="367" r:id="rId21"/>
    <p:sldId id="368" r:id="rId22"/>
    <p:sldId id="369" r:id="rId23"/>
    <p:sldId id="370" r:id="rId24"/>
    <p:sldId id="372" r:id="rId25"/>
    <p:sldId id="371" r:id="rId26"/>
    <p:sldId id="377" r:id="rId27"/>
    <p:sldId id="387" r:id="rId28"/>
    <p:sldId id="388" r:id="rId29"/>
    <p:sldId id="378" r:id="rId30"/>
    <p:sldId id="278" r:id="rId31"/>
    <p:sldId id="279" r:id="rId32"/>
    <p:sldId id="379" r:id="rId33"/>
    <p:sldId id="280" r:id="rId34"/>
    <p:sldId id="380" r:id="rId35"/>
    <p:sldId id="281" r:id="rId36"/>
    <p:sldId id="381" r:id="rId37"/>
    <p:sldId id="382" r:id="rId38"/>
    <p:sldId id="383" r:id="rId39"/>
    <p:sldId id="282" r:id="rId40"/>
    <p:sldId id="384" r:id="rId41"/>
    <p:sldId id="385" r:id="rId42"/>
    <p:sldId id="386" r:id="rId43"/>
  </p:sldIdLst>
  <p:sldSz cx="20307300" cy="11430000"/>
  <p:notesSz cx="6858000" cy="9144000"/>
  <p:embeddedFontLst>
    <p:embeddedFont>
      <p:font typeface="Pretendard Medium" panose="020B0600000101010101" charset="-127"/>
      <p:regular r:id="rId45"/>
    </p:embeddedFont>
    <p:embeddedFont>
      <p:font typeface="Elice DX Neolli OTF Bold" panose="020B0600000101010101" pitchFamily="34" charset="-127"/>
      <p:bold r:id="rId46"/>
    </p:embeddedFont>
    <p:embeddedFont>
      <p:font typeface="Elice DX Neolli OTF Medium" panose="020B0600000101010101" pitchFamily="34" charset="-127"/>
      <p:regular r:id="rId47"/>
    </p:embeddedFont>
    <p:embeddedFont>
      <p:font typeface="Pretendard" panose="02000503000000020004" pitchFamily="50" charset="-127"/>
      <p:regular r:id="rId48"/>
      <p:bold r:id="rId49"/>
    </p:embeddedFont>
    <p:embeddedFont>
      <p:font typeface="Pretendard SemiBold" panose="0200070300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, 챕터 장 구분" id="{6A2C1584-74C4-5044-AF5D-2D2712478040}">
          <p14:sldIdLst>
            <p14:sldId id="258"/>
            <p14:sldId id="259"/>
            <p14:sldId id="260"/>
          </p14:sldIdLst>
        </p14:section>
        <p14:section name="본문" id="{70709D32-2D54-3645-A575-BC00EF89BBF1}">
          <p14:sldIdLst>
            <p14:sldId id="261"/>
            <p14:sldId id="299"/>
            <p14:sldId id="300"/>
            <p14:sldId id="301"/>
            <p14:sldId id="302"/>
            <p14:sldId id="303"/>
            <p14:sldId id="318"/>
            <p14:sldId id="319"/>
            <p14:sldId id="320"/>
            <p14:sldId id="304"/>
            <p14:sldId id="305"/>
            <p14:sldId id="306"/>
            <p14:sldId id="307"/>
            <p14:sldId id="367"/>
            <p14:sldId id="368"/>
            <p14:sldId id="369"/>
            <p14:sldId id="370"/>
            <p14:sldId id="372"/>
            <p14:sldId id="371"/>
            <p14:sldId id="377"/>
            <p14:sldId id="387"/>
            <p14:sldId id="388"/>
            <p14:sldId id="378"/>
            <p14:sldId id="278"/>
            <p14:sldId id="279"/>
            <p14:sldId id="379"/>
            <p14:sldId id="280"/>
            <p14:sldId id="380"/>
            <p14:sldId id="281"/>
            <p14:sldId id="381"/>
            <p14:sldId id="382"/>
            <p14:sldId id="383"/>
            <p14:sldId id="282"/>
            <p14:sldId id="384"/>
            <p14:sldId id="385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C80"/>
    <a:srgbClr val="C6B3FF"/>
    <a:srgbClr val="00FFFF"/>
    <a:srgbClr val="6700E6"/>
    <a:srgbClr val="AA8DFF"/>
    <a:srgbClr val="FFFFFF"/>
    <a:srgbClr val="00BCE2"/>
    <a:srgbClr val="FF9700"/>
    <a:srgbClr val="9FCF00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96233" autoAdjust="0"/>
  </p:normalViewPr>
  <p:slideViewPr>
    <p:cSldViewPr snapToGrid="0">
      <p:cViewPr varScale="1">
        <p:scale>
          <a:sx n="41" d="100"/>
          <a:sy n="41" d="100"/>
        </p:scale>
        <p:origin x="116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2" d="100"/>
          <a:sy n="132" d="100"/>
        </p:scale>
        <p:origin x="611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루미" userId="ecbbac62-4a93-4118-85af-bf3131581a80" providerId="ADAL" clId="{72C4B4B7-3B5B-5C4C-A0E4-14D537E0256F}"/>
    <pc:docChg chg="modSld">
      <pc:chgData name="김루미" userId="ecbbac62-4a93-4118-85af-bf3131581a80" providerId="ADAL" clId="{72C4B4B7-3B5B-5C4C-A0E4-14D537E0256F}" dt="2024-03-26T05:49:13.843" v="0" actId="207"/>
      <pc:docMkLst>
        <pc:docMk/>
      </pc:docMkLst>
      <pc:sldChg chg="modSp mod">
        <pc:chgData name="김루미" userId="ecbbac62-4a93-4118-85af-bf3131581a80" providerId="ADAL" clId="{72C4B4B7-3B5B-5C4C-A0E4-14D537E0256F}" dt="2024-03-26T05:49:13.843" v="0" actId="207"/>
        <pc:sldMkLst>
          <pc:docMk/>
          <pc:sldMk cId="3951307075" sldId="298"/>
        </pc:sldMkLst>
        <pc:spChg chg="mod">
          <ac:chgData name="김루미" userId="ecbbac62-4a93-4118-85af-bf3131581a80" providerId="ADAL" clId="{72C4B4B7-3B5B-5C4C-A0E4-14D537E0256F}" dt="2024-03-26T05:49:13.843" v="0" actId="207"/>
          <ac:spMkLst>
            <pc:docMk/>
            <pc:sldMk cId="3951307075" sldId="298"/>
            <ac:spMk id="18" creationId="{DED9E367-0068-5ECC-74A0-76BC31584075}"/>
          </ac:spMkLst>
        </pc:spChg>
        <pc:spChg chg="mod">
          <ac:chgData name="김루미" userId="ecbbac62-4a93-4118-85af-bf3131581a80" providerId="ADAL" clId="{72C4B4B7-3B5B-5C4C-A0E4-14D537E0256F}" dt="2024-03-26T05:49:13.843" v="0" actId="207"/>
          <ac:spMkLst>
            <pc:docMk/>
            <pc:sldMk cId="3951307075" sldId="298"/>
            <ac:spMk id="19" creationId="{0CD41396-530B-1861-9D63-C31BA12EF3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FC463-10DC-2E49-AC54-D539C30AA2DE}" type="datetimeFigureOut">
              <a:rPr kumimoji="1" lang="ko-Kore-KR" altLang="en-US" smtClean="0"/>
              <a:t>08/02/2025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7579C-40D3-F447-9BBB-AFE894E5329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172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7579C-40D3-F447-9BBB-AFE894E5329E}" type="slidenum">
              <a:rPr kumimoji="1" lang="ko-Kore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ko-Kore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558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903B0-659F-8CE5-A8A5-A2E47EC39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9496A8-ED41-61CD-9045-A6EA827C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CA263B-7E30-2261-B2ED-D57AC56C7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67A5E1-454C-5219-B3CC-442DA8C7B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7579C-40D3-F447-9BBB-AFE894E5329E}" type="slidenum">
              <a:rPr kumimoji="1" lang="ko-Kore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ko-Kore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00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39C8-D68A-F5D8-8DD2-21F112E19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FA841-EE7C-9578-D6B9-3F0D9B5B4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B8EA8D-1B76-7BEA-0BE7-B9ABFE6B6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16C997-C7D9-4060-AED6-B7709BEFF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7579C-40D3-F447-9BBB-AFE894E5329E}" type="slidenum">
              <a:rPr kumimoji="1" lang="ko-Kore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ko-Kore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169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4B560-FCE6-687E-FA5C-1CDA9238B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1335BD-268E-ECBC-9837-897C929FE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AF72FB-3957-6692-F455-0F7B63D72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6928A9-A0EC-1E62-4D2D-B7362C839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7579C-40D3-F447-9BBB-AFE894E5329E}" type="slidenum">
              <a:rPr kumimoji="1" lang="ko-Kore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ko-Kore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435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C0373-A919-6F59-3F3C-0149262BF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6CEAB7-ABBE-50A6-611B-734E0C06D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A6AEA2-B267-5EC6-C69D-316A67DE6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CD9328-7A39-539E-6882-702FA3653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7579C-40D3-F447-9BBB-AFE894E5329E}" type="slidenum">
              <a:rPr kumimoji="1" lang="ko-Kore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ore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64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579C-40D3-F447-9BBB-AFE894E5329E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6712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579C-40D3-F447-9BBB-AFE894E5329E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946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EF20E-FBDA-826D-2FD2-8726C486E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A59B17-C269-4B2D-3C37-254F49066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440E14-4E3D-3201-CA00-4E1531F8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0302CB-AF12-370C-BABE-232192AC0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579C-40D3-F447-9BBB-AFE894E5329E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112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보라색, 바이올렛색, 어둠이(가) 표시된 사진&#10;&#10;자동 생성된 설명">
            <a:extLst>
              <a:ext uri="{FF2B5EF4-FFF2-40B4-BE49-F238E27FC236}">
                <a16:creationId xmlns:a16="http://schemas.microsoft.com/office/drawing/2014/main" id="{6C69B8B9-DAED-3851-0E43-B030FAB8F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72"/>
            <a:ext cx="20313653" cy="114264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FE5722-40AB-635B-F191-67F7BD6C9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01893" y="7075994"/>
            <a:ext cx="17303512" cy="855667"/>
          </a:xfrm>
          <a:prstGeom prst="rect">
            <a:avLst/>
          </a:prstGeo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1C2F08BF-7E9B-4721-869F-EDA6AA8ED7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1894" y="3167542"/>
            <a:ext cx="17303512" cy="26934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800" b="1" i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marL="0" marR="0" lvl="0" indent="0" algn="l" defTabSz="1523025" rtl="0" eaLnBrk="1" fontAlgn="auto" latinLnBrk="1" hangingPunct="1">
              <a:lnSpc>
                <a:spcPct val="90000"/>
              </a:lnSpc>
              <a:spcBef>
                <a:spcPts val="166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/>
              <a:t>과목명</a:t>
            </a:r>
            <a:r>
              <a:rPr lang="en-US" altLang="ko-KR" dirty="0"/>
              <a:t>(</a:t>
            </a:r>
            <a:r>
              <a:rPr lang="ko-KR" altLang="en-US" dirty="0"/>
              <a:t>최대 두 줄</a:t>
            </a:r>
            <a:r>
              <a:rPr lang="en-US" altLang="ko-KR" dirty="0"/>
              <a:t>,</a:t>
            </a:r>
            <a:r>
              <a:rPr lang="ko-KR" altLang="en-US" dirty="0"/>
              <a:t> 여백 포함 </a:t>
            </a:r>
            <a:r>
              <a:rPr lang="en-US" altLang="ko-KR" dirty="0"/>
              <a:t>32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B107D16-09BC-3044-A0EB-6167CDAA6AD5}"/>
              </a:ext>
            </a:extLst>
          </p:cNvPr>
          <p:cNvGrpSpPr/>
          <p:nvPr userDrawn="1"/>
        </p:nvGrpSpPr>
        <p:grpSpPr>
          <a:xfrm>
            <a:off x="16128795" y="10578284"/>
            <a:ext cx="3703311" cy="446276"/>
            <a:chOff x="12716036" y="10172844"/>
            <a:chExt cx="3703311" cy="44627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E160C7-0835-A4A2-A7C1-31DB5FF59EED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>
                  <a:solidFill>
                    <a:schemeClr val="bg1"/>
                  </a:solidFill>
                </a:rPr>
                <a:t>Elice. All Rights Reserved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C19EC9-A5F9-4D50-069C-AE87E968FBC5}"/>
                </a:ext>
              </a:extLst>
            </p:cNvPr>
            <p:cNvSpPr txBox="1"/>
            <p:nvPr userDrawn="1"/>
          </p:nvSpPr>
          <p:spPr>
            <a:xfrm>
              <a:off x="12716036" y="10234576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>
                  <a:solidFill>
                    <a:schemeClr val="bg1"/>
                  </a:solidFill>
                </a:rPr>
                <a:t>Ⓒ</a:t>
              </a:r>
            </a:p>
          </p:txBody>
        </p:sp>
      </p:grpSp>
      <p:sp>
        <p:nvSpPr>
          <p:cNvPr id="10" name="텍스트 개체 틀 15">
            <a:extLst>
              <a:ext uri="{FF2B5EF4-FFF2-40B4-BE49-F238E27FC236}">
                <a16:creationId xmlns:a16="http://schemas.microsoft.com/office/drawing/2014/main" id="{B070DD11-A6C2-1F24-706B-13D0DD0EA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1894" y="1797273"/>
            <a:ext cx="17303512" cy="9892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ko-KR" altLang="en-US" dirty="0"/>
              <a:t>영문 과목명</a:t>
            </a:r>
            <a:r>
              <a:rPr lang="en-US" altLang="ko-KR" dirty="0"/>
              <a:t>(</a:t>
            </a:r>
            <a:r>
              <a:rPr lang="ko-KR" altLang="en-US" dirty="0"/>
              <a:t>최대 두 줄</a:t>
            </a:r>
            <a:r>
              <a:rPr lang="en-US" altLang="ko-KR" dirty="0"/>
              <a:t>,</a:t>
            </a:r>
            <a:r>
              <a:rPr lang="ko-KR" altLang="en-US" dirty="0"/>
              <a:t> 여백 포함 </a:t>
            </a:r>
            <a:r>
              <a:rPr lang="en-US" altLang="ko-KR" dirty="0"/>
              <a:t>100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848D02E-FE1C-0C81-FEE2-58A03B9EDA61}"/>
              </a:ext>
            </a:extLst>
          </p:cNvPr>
          <p:cNvCxnSpPr>
            <a:cxnSpLocks/>
          </p:cNvCxnSpPr>
          <p:nvPr userDrawn="1"/>
        </p:nvCxnSpPr>
        <p:spPr>
          <a:xfrm>
            <a:off x="1501894" y="3120987"/>
            <a:ext cx="17303512" cy="0"/>
          </a:xfrm>
          <a:prstGeom prst="line">
            <a:avLst/>
          </a:prstGeom>
          <a:ln w="19050">
            <a:solidFill>
              <a:srgbClr val="670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7531A5E2-D304-6AC5-CCC6-0C326592A4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74678" y="7124649"/>
            <a:ext cx="16757944" cy="8070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r>
              <a:rPr lang="ko-KR" altLang="en-US" dirty="0"/>
              <a:t> 렉쳐명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20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26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89BCF08B-FFED-A890-3C69-B1ACFBB595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3086" y="1589283"/>
            <a:ext cx="19321130" cy="203678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요약</a:t>
            </a:r>
            <a:r>
              <a:rPr kumimoji="1" lang="ko-KR" altLang="en-US" dirty="0"/>
              <a:t> 문장을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CB8A93CE-7232-5AD5-F986-0BD10C8FE5F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2B1309E-1EB8-C0DF-3699-A6E17046910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F82CACC-1B41-A8CF-23FB-3672ABA2EB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36D66C1F-EF46-76F8-69DA-A75DA954080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D2E4A99-FAC2-59AD-2F5A-4B00ECADD2C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440BB0A-8B03-F2E7-D834-44C6B4F6754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E26E65C9-C77C-8C7E-68C1-D51CCCB28D6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083" y="3838811"/>
            <a:ext cx="19321129" cy="5719697"/>
          </a:xfrm>
          <a:prstGeom prst="rect">
            <a:avLst/>
          </a:prstGeom>
        </p:spPr>
        <p:txBody>
          <a:bodyPr/>
          <a:lstStyle>
            <a:lvl1pPr>
              <a:defRPr lang="en-US" altLang="ko-KR" sz="40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lang="en-US" altLang="ko-KR" sz="36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lang="en-US" altLang="ko-KR" sz="32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lang="en-US" altLang="ko-KR" sz="2400" dirty="0" smtClean="0">
                <a:solidFill>
                  <a:schemeClr val="bg1"/>
                </a:solidFill>
              </a:defRPr>
            </a:lvl4pPr>
            <a:lvl5pPr>
              <a:defRPr lang="ko-Kore-KR" altLang="en-US" sz="24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설명을</a:t>
            </a:r>
            <a:r>
              <a:rPr kumimoji="1" lang="ko-KR" altLang="en-US"/>
              <a:t> 입력하세요</a:t>
            </a:r>
            <a:endParaRPr kumimoji="1"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254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150771C6-B63E-5524-CC00-FD01484BC0C1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93085" y="1609343"/>
            <a:ext cx="7929104" cy="792910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이미지를 넣어주세요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82218134-3E22-F5E1-B895-D7ED36790B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12266" y="1609342"/>
            <a:ext cx="11001949" cy="7929103"/>
          </a:xfrm>
          <a:prstGeom prst="rect">
            <a:avLst/>
          </a:prstGeom>
        </p:spPr>
        <p:txBody>
          <a:bodyPr/>
          <a:lstStyle>
            <a:lvl1pPr>
              <a:defRPr lang="ko-KR" altLang="en-US" sz="40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 lang="ko-KR" altLang="en-US" sz="36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>
              <a:defRPr lang="ko-KR" altLang="en-US" sz="32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lang="ko-KR" altLang="en-US" sz="2400" dirty="0" smtClean="0">
                <a:solidFill>
                  <a:schemeClr val="bg1"/>
                </a:solidFill>
              </a:defRPr>
            </a:lvl4pPr>
            <a:lvl5pPr>
              <a:defRPr lang="ko-KR" altLang="en-US" sz="24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  <a:endParaRPr lang="en-US" altLang="ko-K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  <a:endParaRPr lang="en-US" altLang="ko-KR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E1385D3-2F1A-9882-A570-751F1D8228F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6179521F-E485-23BB-BC2C-F4BB7BFADC8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23C6177-21A2-3ACB-5012-AB08CCB471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AE0B758E-AC1A-B68D-2BAD-E61E7B79FDE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CEB5ACD-F2AB-3DDD-DAC1-7126D2B74D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1F3268BC-7EA4-A8CB-9C2C-3BE870DAEB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03632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25399B35-E50A-3AF1-A20F-9E08ED306B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4" y="7470561"/>
            <a:ext cx="9432670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그림 개체 틀 4">
            <a:extLst>
              <a:ext uri="{FF2B5EF4-FFF2-40B4-BE49-F238E27FC236}">
                <a16:creationId xmlns:a16="http://schemas.microsoft.com/office/drawing/2014/main" id="{9C236498-E2E4-D313-FF3C-9A15A0FCC360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93086" y="1609344"/>
            <a:ext cx="9432670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B8F7A141-859E-5882-66F5-80CC62DAF8CE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0381544" y="1609344"/>
            <a:ext cx="9432670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C97DE00-5764-707B-915D-17BD58DB6CE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DE6E6047-54CE-D1BB-D054-12CEE1AAF6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DD4B2549-2321-23ED-F2FB-9382CE1FD8A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A4082586-50D0-8226-B465-71D2C96D22A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A9F99102-D8D7-E961-4B9C-36AF5B81F7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D31832FF-C034-C9BA-48F0-95E1CDD126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6317A984-47AA-BB8D-09AD-6D63364EC60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378064" y="7470561"/>
            <a:ext cx="9432670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52888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D60CFB7A-030A-82D3-951E-CC35ACF1624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50D7315-D814-2DC6-8379-1BCA6C237D9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999B8BD-4E4F-AB13-6DD7-CC759F3E7CD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4292D547-0D6B-B0F7-0AD3-F6E60667D20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D6944A5-1D8D-2106-A1D0-88EE87B4486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478A4195-4C28-655A-E63A-248187EE0FD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E20AAF92-B03B-B7DE-5A82-35E5354C169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5" y="7470561"/>
            <a:ext cx="6132702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0F61536F-79AB-468F-8AFF-0B7347C55F2C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93087" y="1609344"/>
            <a:ext cx="6132702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2E48E3FD-0C57-E635-8512-F1962283873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7087300" y="1609344"/>
            <a:ext cx="6132702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A8547F10-3CDA-6C91-66AD-B6E787EF57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87299" y="7470561"/>
            <a:ext cx="6132702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E1055A8B-16E1-1443-EFBA-1380F077C81F}"/>
              </a:ext>
            </a:extLst>
          </p:cNvPr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13681513" y="1609344"/>
            <a:ext cx="6132702" cy="572162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8B2FCF36-C3A8-579A-B94A-2FB7E6E948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681513" y="7470561"/>
            <a:ext cx="6132702" cy="206788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21426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E8C6594C-3D50-3E99-952C-52E2C76F7C0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3225DEA1-5FEA-0F02-CD39-29B0AC1687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D258C68-5FAF-BE62-D0C5-BDCB00CA98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AFCB1E4E-309A-0C60-4606-A8529A4EF31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A657B14-98EB-9FFA-9EF5-B168BD7AF4C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EF7B90B1-7DBB-EA34-4EC7-81EE3C45E4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072E2ED2-ED78-11DD-80AA-A4620A85FA8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3084" y="1609344"/>
            <a:ext cx="19321129" cy="792910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highlight>
                  <a:srgbClr val="6700E6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수업</a:t>
            </a:r>
            <a:r>
              <a:rPr kumimoji="1" lang="ko-KR" altLang="en-US" dirty="0"/>
              <a:t> 요약 문장을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877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23BA806B-EA25-6C5F-5E2E-9BE7924EC5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77441" y="2263020"/>
            <a:ext cx="13765212" cy="8992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기사 제목을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D662818-C00A-485D-E0FE-0DBB5149FC75}"/>
              </a:ext>
            </a:extLst>
          </p:cNvPr>
          <p:cNvSpPr/>
          <p:nvPr userDrawn="1"/>
        </p:nvSpPr>
        <p:spPr>
          <a:xfrm>
            <a:off x="10079476" y="8833671"/>
            <a:ext cx="180473" cy="180473"/>
          </a:xfrm>
          <a:prstGeom prst="ellipse">
            <a:avLst/>
          </a:prstGeom>
          <a:solidFill>
            <a:srgbClr val="E1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567841C-94E6-1319-E35B-C626DFAE406D}"/>
              </a:ext>
            </a:extLst>
          </p:cNvPr>
          <p:cNvSpPr/>
          <p:nvPr userDrawn="1"/>
        </p:nvSpPr>
        <p:spPr>
          <a:xfrm>
            <a:off x="10079476" y="9181199"/>
            <a:ext cx="180473" cy="180473"/>
          </a:xfrm>
          <a:prstGeom prst="ellipse">
            <a:avLst/>
          </a:prstGeom>
          <a:solidFill>
            <a:srgbClr val="E1D7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A815D99-30AF-58B8-0F56-2B18724E33BC}"/>
              </a:ext>
            </a:extLst>
          </p:cNvPr>
          <p:cNvSpPr/>
          <p:nvPr userDrawn="1"/>
        </p:nvSpPr>
        <p:spPr>
          <a:xfrm>
            <a:off x="10079476" y="9531506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848D73-9381-0B17-5EE8-FF7DAE79D87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402BC570-AEF4-09FB-A899-4837F006D95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8E55135-5E0F-600C-7F3A-464CF2FBD1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0F30E6-A6C4-8503-DC98-91B3B1CD7E9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802530A1-DA96-C8EC-24DE-2EEE0CDEC51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0883AE46-B78B-5DEF-8A2A-03657330667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CAD58CE3-A5BF-69D6-68A0-1F28F6A6F40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377441" y="3445656"/>
            <a:ext cx="13765212" cy="56788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엘리스가 최근 출시한 개발자 채용을 돕는 플랫폼인 엘리스웍스는 기업이 개발자를 신속하고 효과적으로 채용할 수 있도록 서류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코딩 테스트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화상 면접 기능을 올인원으로 지원한다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김 대표는 “엘리스웍스 코딩 테스트는 기업 맞춤형으로 구성해 개발자 역량과 전문성을 정확하게 평가할 수 있다”고 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이후 인공지능</a:t>
            </a:r>
            <a:r>
              <a:rPr kumimoji="1" lang="en-US" altLang="ko-KR" dirty="0"/>
              <a:t>(</a:t>
            </a:r>
            <a:r>
              <a:rPr kumimoji="1" lang="en" altLang="ko-KR" dirty="0"/>
              <a:t>AI) </a:t>
            </a:r>
            <a:r>
              <a:rPr kumimoji="1" lang="ko-KR" altLang="en-US" dirty="0"/>
              <a:t>면접 자동 분석 리포트 기능도 추가해 지원자에 대한 자세한 분석 서비스도 제공한다는 계획이다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채용 이후에도 기업이 자사 개발자를 가르칠 수 있도록 교육 프로그램도 개발 중이다</a:t>
            </a:r>
            <a:r>
              <a:rPr kumimoji="1" lang="en-US" altLang="ko-KR" dirty="0"/>
              <a:t>.</a:t>
            </a:r>
          </a:p>
          <a:p>
            <a:pPr lvl="0"/>
            <a:endParaRPr kumimoji="1" lang="en-US" altLang="ko-KR" dirty="0"/>
          </a:p>
          <a:p>
            <a:pPr lvl="0"/>
            <a:r>
              <a:rPr kumimoji="1" lang="ko-KR" altLang="en-US" dirty="0"/>
              <a:t>김 대표는 앞으로 코딩 교육 방식이 직접 강의보단 현업 개발자들이 틈을 내 참여하는 온라인 플랫폼이 대세가 될 것이라고 밝혔다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그는 “현재 개발자 교육시장에 수강생을 풀타임으로 가르칠 수 있는 인력은 거의 없다”며 “현업 개발자들이 퇴근 후 </a:t>
            </a:r>
            <a:r>
              <a:rPr kumimoji="1" lang="en-US" altLang="ko-KR" dirty="0"/>
              <a:t>8~10</a:t>
            </a:r>
            <a:r>
              <a:rPr kumimoji="1" lang="ko-KR" altLang="en-US" dirty="0"/>
              <a:t>시 강의하고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질의응답은 여유 시간에 하는 방식으로 운영할 계획”이라고 했다</a:t>
            </a:r>
            <a:r>
              <a:rPr kumimoji="1" lang="en-US" altLang="ko-KR" dirty="0"/>
              <a:t>.</a:t>
            </a:r>
          </a:p>
          <a:p>
            <a:pPr lvl="0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638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2589875" y="2807342"/>
            <a:ext cx="3031743" cy="3031743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864137" y="4123341"/>
            <a:ext cx="582301" cy="39974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74454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629B4AC3-3ED6-BA55-E821-80A27E22567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74454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dirty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ED890AE1-FC96-F305-1837-DA99EDEB67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2033A2B1-F1DB-2862-DAB8-260A69BAB98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A37CFF28-41D0-A6A4-1F70-61D7BD1B124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776AFDA5-B038-6612-D24C-6BE88AFF7E0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4EEC1CC-55AD-B19E-C994-BC18F40A7026}"/>
              </a:ext>
            </a:extLst>
          </p:cNvPr>
          <p:cNvSpPr/>
          <p:nvPr userDrawn="1"/>
        </p:nvSpPr>
        <p:spPr>
          <a:xfrm>
            <a:off x="6606062" y="2807342"/>
            <a:ext cx="3031743" cy="3031743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B1052DA1-843F-C9A4-FFA0-4382303673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790641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9B57CB65-CE05-F6AA-6D39-B11C1AF4835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790641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21" name="삼각형 20">
            <a:extLst>
              <a:ext uri="{FF2B5EF4-FFF2-40B4-BE49-F238E27FC236}">
                <a16:creationId xmlns:a16="http://schemas.microsoft.com/office/drawing/2014/main" id="{62A83D3C-8D56-CC41-2210-A7FBBF57E961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880324" y="4123342"/>
            <a:ext cx="582301" cy="39974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1B8632C-FBE3-4EE4-5957-F1EF10D203D3}"/>
              </a:ext>
            </a:extLst>
          </p:cNvPr>
          <p:cNvSpPr/>
          <p:nvPr userDrawn="1"/>
        </p:nvSpPr>
        <p:spPr>
          <a:xfrm>
            <a:off x="10568461" y="2807342"/>
            <a:ext cx="3031743" cy="3031743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4A7034AA-6835-5C1F-06A8-6CB104E81A35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3842723" y="4123341"/>
            <a:ext cx="582301" cy="39974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74FB39BE-64E6-39DA-A5A3-A369D8068B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753040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1C08AEB7-BBB0-68F4-0497-DD18A6F2DD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753040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4570386-56F1-FCD6-0528-6F364A409326}"/>
              </a:ext>
            </a:extLst>
          </p:cNvPr>
          <p:cNvSpPr/>
          <p:nvPr userDrawn="1"/>
        </p:nvSpPr>
        <p:spPr>
          <a:xfrm>
            <a:off x="14584648" y="2807342"/>
            <a:ext cx="3031743" cy="3031743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C0F062AD-73E3-6BBE-6362-2AD0524537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4769227" y="2989560"/>
            <a:ext cx="2730275" cy="27302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7" name="텍스트 개체 틀 4">
            <a:extLst>
              <a:ext uri="{FF2B5EF4-FFF2-40B4-BE49-F238E27FC236}">
                <a16:creationId xmlns:a16="http://schemas.microsoft.com/office/drawing/2014/main" id="{380B1AF2-0615-0A57-D34C-0ABDA07D533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4769227" y="6024759"/>
            <a:ext cx="2763913" cy="22219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내용</a:t>
            </a:r>
            <a:endParaRPr kumimoji="1"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D1B38E-7E79-B87B-55BA-83D197EA86AB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BF63D2B1-C031-0D5E-B901-7AC3DC1C9CF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9675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79C56679-55FA-5B57-BA65-9B5E893A2445}"/>
              </a:ext>
            </a:extLst>
          </p:cNvPr>
          <p:cNvSpPr/>
          <p:nvPr userDrawn="1"/>
        </p:nvSpPr>
        <p:spPr>
          <a:xfrm>
            <a:off x="10605380" y="3549242"/>
            <a:ext cx="2986880" cy="2986878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CA8B3C2-E461-F2CA-4BC4-555FAC9D1A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775835" y="3697746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2751368" y="3556112"/>
            <a:ext cx="2986880" cy="2986878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0E49C371-AC6B-1391-A934-1DCE815752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7916" y="6996919"/>
            <a:ext cx="17551468" cy="8356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프로세스에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941282" y="4877233"/>
            <a:ext cx="534056" cy="36662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51F0FB-354D-185F-486A-2B9C97CBCAC2}"/>
              </a:ext>
            </a:extLst>
          </p:cNvPr>
          <p:cNvSpPr/>
          <p:nvPr userDrawn="1"/>
        </p:nvSpPr>
        <p:spPr>
          <a:xfrm>
            <a:off x="6678374" y="3568184"/>
            <a:ext cx="2986880" cy="2986878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31" name="삼각형 30">
            <a:extLst>
              <a:ext uri="{FF2B5EF4-FFF2-40B4-BE49-F238E27FC236}">
                <a16:creationId xmlns:a16="http://schemas.microsoft.com/office/drawing/2014/main" id="{549A64B0-FED7-1D03-6B26-1F8255B5B50C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3848275" y="4853229"/>
            <a:ext cx="534056" cy="36662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6E6A91D-0102-5247-B4FC-01C460B3E0A4}"/>
              </a:ext>
            </a:extLst>
          </p:cNvPr>
          <p:cNvSpPr/>
          <p:nvPr userDrawn="1"/>
        </p:nvSpPr>
        <p:spPr>
          <a:xfrm>
            <a:off x="14532387" y="3556112"/>
            <a:ext cx="2986880" cy="2986878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901358" y="3703741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739B01A7-D3C3-8A33-CFEF-4EC41D0B50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680016" y="3703741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4D2996FA-69C9-3FD5-9434-21C4914587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32886" y="3703741"/>
            <a:ext cx="2689874" cy="268987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E8C21C0D-1944-A857-D22D-07D9C6FEE8B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917376" y="4853229"/>
            <a:ext cx="534056" cy="36662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D19E3D-731F-1ABC-8468-8CCAF98762D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3F4EE131-D22A-9238-0BE5-17E41798C92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30FCB147-4AC1-59D7-AA78-B691495CAA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394512-C338-9907-50A2-0EA3EE862A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0E282FB5-4D3F-333F-04FE-F3CA39CE190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A666B41-8C62-2A5F-3A26-C3A1127626F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73339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DDF81F7-60A3-0373-4CED-1E1AF8750200}"/>
              </a:ext>
            </a:extLst>
          </p:cNvPr>
          <p:cNvSpPr/>
          <p:nvPr userDrawn="1"/>
        </p:nvSpPr>
        <p:spPr>
          <a:xfrm>
            <a:off x="3055088" y="3567450"/>
            <a:ext cx="3563109" cy="3563109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0E49C371-AC6B-1391-A934-1DCE815752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4721" y="7427026"/>
            <a:ext cx="14197491" cy="8356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프로세스에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삼각형 22">
            <a:extLst>
              <a:ext uri="{FF2B5EF4-FFF2-40B4-BE49-F238E27FC236}">
                <a16:creationId xmlns:a16="http://schemas.microsoft.com/office/drawing/2014/main" id="{A63B2B26-B093-991F-640F-BB0AB4F5CD3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7288601" y="5166880"/>
            <a:ext cx="432000" cy="29656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51F0FB-354D-185F-486A-2B9C97CBCAC2}"/>
              </a:ext>
            </a:extLst>
          </p:cNvPr>
          <p:cNvSpPr/>
          <p:nvPr userDrawn="1"/>
        </p:nvSpPr>
        <p:spPr>
          <a:xfrm>
            <a:off x="8372095" y="3567450"/>
            <a:ext cx="3563109" cy="3563109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31" name="삼각형 30">
            <a:extLst>
              <a:ext uri="{FF2B5EF4-FFF2-40B4-BE49-F238E27FC236}">
                <a16:creationId xmlns:a16="http://schemas.microsoft.com/office/drawing/2014/main" id="{549A64B0-FED7-1D03-6B26-1F8255B5B50C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2586698" y="5166880"/>
            <a:ext cx="432000" cy="29656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6E6A91D-0102-5247-B4FC-01C460B3E0A4}"/>
              </a:ext>
            </a:extLst>
          </p:cNvPr>
          <p:cNvSpPr/>
          <p:nvPr userDrawn="1"/>
        </p:nvSpPr>
        <p:spPr>
          <a:xfrm>
            <a:off x="13689103" y="3567450"/>
            <a:ext cx="3563109" cy="3563109"/>
          </a:xfrm>
          <a:prstGeom prst="ellipse">
            <a:avLst/>
          </a:prstGeom>
          <a:solidFill>
            <a:srgbClr val="8842FF"/>
          </a:solidFill>
          <a:ln w="285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4614" tIns="84614" rIns="84614" bIns="84614" numCol="1" spcCol="38100" rtlCol="0" anchor="ctr">
            <a:noAutofit/>
          </a:bodyPr>
          <a:lstStyle/>
          <a:p>
            <a:pPr algn="ctr" defTabSz="973044" latinLnBrk="0" hangingPunct="0"/>
            <a:endParaRPr lang="ko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2DB74AF2-D164-3F89-7DC0-752FFBC6041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27499" y="3720567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  <a:r>
              <a:rPr kumimoji="1" lang="ko-KR" altLang="en-US" dirty="0"/>
              <a:t>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739B01A7-D3C3-8A33-CFEF-4EC41D0B50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876086" y="3737500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  <a:r>
              <a:rPr kumimoji="1" lang="en-US" altLang="ko-Kore-KR" dirty="0"/>
              <a:t> c</a:t>
            </a:r>
            <a:endParaRPr kumimoji="1" lang="ko-Kore-KR" altLang="en-US" dirty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4D2996FA-69C9-3FD5-9434-21C4914587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44206" y="3737500"/>
            <a:ext cx="3208804" cy="320880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키워드</a:t>
            </a:r>
            <a:r>
              <a:rPr kumimoji="1" lang="en-US" altLang="ko-Kore-KR" dirty="0"/>
              <a:t> B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AE8AF78-4132-6AB9-37C8-C18A7A5761E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84ED4696-F7B5-9D30-31AB-C5888B0DCE8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61237CE8-8B94-D238-4B03-5FE74E036A4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43B2A7E8-6040-EFDE-D5BE-05B3F05B5A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9ADBFD9-3BE0-5D21-BCC2-7E5033E4390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45ACE91B-0984-1CEA-00B6-F10F67C7C0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0734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6635CD91-4B09-4DBD-CB96-39BCB286521F}"/>
              </a:ext>
            </a:extLst>
          </p:cNvPr>
          <p:cNvSpPr/>
          <p:nvPr userDrawn="1"/>
        </p:nvSpPr>
        <p:spPr>
          <a:xfrm>
            <a:off x="13033788" y="3604524"/>
            <a:ext cx="4366314" cy="4366314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153584A-77CE-E0B1-6F0E-BF429DCF163D}"/>
              </a:ext>
            </a:extLst>
          </p:cNvPr>
          <p:cNvSpPr/>
          <p:nvPr userDrawn="1"/>
        </p:nvSpPr>
        <p:spPr>
          <a:xfrm>
            <a:off x="8064084" y="3616333"/>
            <a:ext cx="4366314" cy="4366314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8EDF9DE-8EA4-9F7B-95BF-C90DAE8EF7D7}"/>
              </a:ext>
            </a:extLst>
          </p:cNvPr>
          <p:cNvSpPr/>
          <p:nvPr userDrawn="1"/>
        </p:nvSpPr>
        <p:spPr>
          <a:xfrm>
            <a:off x="3094383" y="3616333"/>
            <a:ext cx="4366314" cy="4366314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F2809F1F-0343-EC4F-4B82-7900A61D42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94382" y="5095336"/>
            <a:ext cx="4366314" cy="922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343A68B2-46F0-C511-24D1-0F1B345A5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94380" y="6066755"/>
            <a:ext cx="4366314" cy="9158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703FF78D-35F8-03CD-3553-F04529B44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64081" y="5095336"/>
            <a:ext cx="4366314" cy="922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7F8387FF-C54C-B40B-9F62-A79266A4FE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64079" y="6066755"/>
            <a:ext cx="4366314" cy="9158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FA9D2E68-1494-A8C3-1EC9-D5B8B97DC9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033787" y="5095336"/>
            <a:ext cx="4366314" cy="922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타이틀</a:t>
            </a:r>
            <a:endParaRPr kumimoji="1" lang="ko-Kore-KR" altLang="en-US" dirty="0"/>
          </a:p>
        </p:txBody>
      </p:sp>
      <p:sp>
        <p:nvSpPr>
          <p:cNvPr id="44" name="텍스트 개체 틀 7">
            <a:extLst>
              <a:ext uri="{FF2B5EF4-FFF2-40B4-BE49-F238E27FC236}">
                <a16:creationId xmlns:a16="http://schemas.microsoft.com/office/drawing/2014/main" id="{490917D8-4EAC-B0C6-C68C-74702ECAA4F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3033785" y="6066755"/>
            <a:ext cx="4366314" cy="91582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서브 타이틀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9D452946-7187-D12D-5A96-F4EE2B11214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620B1025-A44A-4D6F-0843-21F52A8CCA8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30230229-B539-7DB9-7687-76E987D434C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A4F2188-9660-B4B3-9A68-5C1785B8CD5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6A51927-9401-C547-B097-1BC81E76807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96B5F48-6000-1F54-E6B1-8564F31905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3168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, 보라색, 바이올렛색, 어둠이(가) 표시된 사진&#10;&#10;자동 생성된 설명">
            <a:extLst>
              <a:ext uri="{FF2B5EF4-FFF2-40B4-BE49-F238E27FC236}">
                <a16:creationId xmlns:a16="http://schemas.microsoft.com/office/drawing/2014/main" id="{439DF543-6863-91DD-42A2-BF91BFED7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72"/>
            <a:ext cx="20313653" cy="1142642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E44351-2AB3-A25B-ECAD-AA5E083EE12B}"/>
              </a:ext>
            </a:extLst>
          </p:cNvPr>
          <p:cNvGrpSpPr/>
          <p:nvPr userDrawn="1"/>
        </p:nvGrpSpPr>
        <p:grpSpPr>
          <a:xfrm>
            <a:off x="16128795" y="10578284"/>
            <a:ext cx="3703311" cy="446276"/>
            <a:chOff x="12716036" y="10172844"/>
            <a:chExt cx="3703311" cy="4462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EE547C-9FA1-7A08-BCEB-575383A458A8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>
                  <a:solidFill>
                    <a:schemeClr val="bg1"/>
                  </a:solidFill>
                </a:rPr>
                <a:t>Elice. All Rights Reserved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05C7D1-951A-92F2-6E1F-A3011864EE0E}"/>
                </a:ext>
              </a:extLst>
            </p:cNvPr>
            <p:cNvSpPr txBox="1"/>
            <p:nvPr userDrawn="1"/>
          </p:nvSpPr>
          <p:spPr>
            <a:xfrm>
              <a:off x="12716036" y="10234576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>
                  <a:solidFill>
                    <a:schemeClr val="bg1"/>
                  </a:solidFill>
                </a:rPr>
                <a:t>Ⓒ</a:t>
              </a:r>
            </a:p>
          </p:txBody>
        </p:sp>
      </p:grpSp>
      <p:sp>
        <p:nvSpPr>
          <p:cNvPr id="5" name="텍스트 개체 틀 15">
            <a:extLst>
              <a:ext uri="{FF2B5EF4-FFF2-40B4-BE49-F238E27FC236}">
                <a16:creationId xmlns:a16="http://schemas.microsoft.com/office/drawing/2014/main" id="{973E20BE-2A51-E8B5-31F0-710C1E6AC2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9260" y="2001079"/>
            <a:ext cx="14988780" cy="73247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00 </a:t>
            </a:r>
            <a:r>
              <a:rPr lang="ko-KR" altLang="en-US" dirty="0"/>
              <a:t>렉쳐명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20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078C3-C1ED-041D-200B-7F98F4FA0BEC}"/>
              </a:ext>
            </a:extLst>
          </p:cNvPr>
          <p:cNvSpPr txBox="1"/>
          <p:nvPr userDrawn="1"/>
        </p:nvSpPr>
        <p:spPr>
          <a:xfrm>
            <a:off x="1382626" y="2093845"/>
            <a:ext cx="1139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3200" b="1" i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rPr>
              <a:t>목차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AE67195-A94D-808B-85A9-F51EE8601DBA}"/>
              </a:ext>
            </a:extLst>
          </p:cNvPr>
          <p:cNvCxnSpPr>
            <a:cxnSpLocks/>
          </p:cNvCxnSpPr>
          <p:nvPr userDrawn="1"/>
        </p:nvCxnSpPr>
        <p:spPr>
          <a:xfrm>
            <a:off x="1501894" y="3147491"/>
            <a:ext cx="17303512" cy="0"/>
          </a:xfrm>
          <a:prstGeom prst="line">
            <a:avLst/>
          </a:prstGeom>
          <a:ln w="19050">
            <a:solidFill>
              <a:srgbClr val="6700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15">
            <a:extLst>
              <a:ext uri="{FF2B5EF4-FFF2-40B4-BE49-F238E27FC236}">
                <a16:creationId xmlns:a16="http://schemas.microsoft.com/office/drawing/2014/main" id="{058282D6-AEC5-5BA2-9675-C10C71728E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1894" y="3485321"/>
            <a:ext cx="17303512" cy="613575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  <a:p>
            <a:pPr marL="0" marR="0" lvl="0" indent="0" algn="l" defTabSz="152302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30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9571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19D418-EF0B-3611-052A-1BE4914344D4}"/>
              </a:ext>
            </a:extLst>
          </p:cNvPr>
          <p:cNvSpPr/>
          <p:nvPr userDrawn="1"/>
        </p:nvSpPr>
        <p:spPr>
          <a:xfrm>
            <a:off x="3347226" y="2698117"/>
            <a:ext cx="3847404" cy="1565564"/>
          </a:xfrm>
          <a:prstGeom prst="rect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91546288-7A01-FE31-A663-B619B73A7FA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3347227" y="4596189"/>
            <a:ext cx="3847676" cy="45304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1" lang="ko-Kore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6CF661-629D-9F40-1798-96DC2F6AB4AF}"/>
              </a:ext>
            </a:extLst>
          </p:cNvPr>
          <p:cNvSpPr/>
          <p:nvPr userDrawn="1"/>
        </p:nvSpPr>
        <p:spPr>
          <a:xfrm>
            <a:off x="8356017" y="2698117"/>
            <a:ext cx="3848044" cy="1565564"/>
          </a:xfrm>
          <a:prstGeom prst="rect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39A6FA0A-5056-BFB2-FFBA-A4A2DE728FE4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355559" y="4596189"/>
            <a:ext cx="3847676" cy="45304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1" lang="ko-Kore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945A1F-D457-FD0D-5944-BDE1E4F7F70B}"/>
              </a:ext>
            </a:extLst>
          </p:cNvPr>
          <p:cNvSpPr/>
          <p:nvPr userDrawn="1"/>
        </p:nvSpPr>
        <p:spPr>
          <a:xfrm>
            <a:off x="13365449" y="2698117"/>
            <a:ext cx="3848044" cy="1565564"/>
          </a:xfrm>
          <a:prstGeom prst="rect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7EE4E6B-9698-F0ED-E606-1C4871BF66A7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365360" y="4596189"/>
            <a:ext cx="3847676" cy="453043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kumimoji="1" lang="ko-Kore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marL="0" lvl="0" indent="0" algn="ctr">
              <a:lnSpc>
                <a:spcPct val="150000"/>
              </a:lnSpc>
              <a:buNone/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31F3BB-97AB-8AA2-2F9C-EDB93B066E80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3347226" y="2698117"/>
            <a:ext cx="3847472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4039F73B-FAAD-A437-6A52-B448E7AEC488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3365359" y="2698117"/>
            <a:ext cx="3847676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2" name="텍스트 개체 틀 7">
            <a:extLst>
              <a:ext uri="{FF2B5EF4-FFF2-40B4-BE49-F238E27FC236}">
                <a16:creationId xmlns:a16="http://schemas.microsoft.com/office/drawing/2014/main" id="{08650E01-4158-15FF-81CC-AF1D5DD8ED0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355559" y="2698117"/>
            <a:ext cx="3847677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3" name="삼각형 32">
            <a:extLst>
              <a:ext uri="{FF2B5EF4-FFF2-40B4-BE49-F238E27FC236}">
                <a16:creationId xmlns:a16="http://schemas.microsoft.com/office/drawing/2014/main" id="{6EDC87AB-FCFA-28E0-BCC8-A2CD2670D12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7558497" y="6362485"/>
            <a:ext cx="432000" cy="29656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삼각형 34">
            <a:extLst>
              <a:ext uri="{FF2B5EF4-FFF2-40B4-BE49-F238E27FC236}">
                <a16:creationId xmlns:a16="http://schemas.microsoft.com/office/drawing/2014/main" id="{56958117-26BD-605B-8EAE-8EEAD77729E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2568908" y="6387047"/>
            <a:ext cx="432000" cy="296564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7BF0EA08-2667-EFD6-1315-114A6FD5A4B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FA13B343-8CFF-96AC-7935-0350AA983C1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221E601D-FE60-F479-3B16-39A86F2D79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A049DC8A-CA0A-4047-6BDE-82DD5F81E8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C51C420-AC7A-5264-587F-1BA91CFCFED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74B2549-9B36-C156-6420-7DB059BF6E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7089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C0FCD7-3369-816C-0A7F-CE990DF35621}"/>
              </a:ext>
            </a:extLst>
          </p:cNvPr>
          <p:cNvGrpSpPr/>
          <p:nvPr userDrawn="1"/>
        </p:nvGrpSpPr>
        <p:grpSpPr>
          <a:xfrm>
            <a:off x="3518488" y="3212765"/>
            <a:ext cx="3211740" cy="1565564"/>
            <a:chOff x="1274618" y="3629891"/>
            <a:chExt cx="3211740" cy="156556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219D418-EF0B-3611-052A-1BE4914344D4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19" name="삼각형 18">
              <a:extLst>
                <a:ext uri="{FF2B5EF4-FFF2-40B4-BE49-F238E27FC236}">
                  <a16:creationId xmlns:a16="http://schemas.microsoft.com/office/drawing/2014/main" id="{E620CFC9-9B59-1057-1F5A-F0F76A860BEA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91546288-7A01-FE31-A663-B619B73A7F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8488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/>
            </a:lvl2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3C69196-94C4-42E8-2D1E-03042A948FEC}"/>
              </a:ext>
            </a:extLst>
          </p:cNvPr>
          <p:cNvGrpSpPr/>
          <p:nvPr userDrawn="1"/>
        </p:nvGrpSpPr>
        <p:grpSpPr>
          <a:xfrm>
            <a:off x="7180331" y="3212765"/>
            <a:ext cx="3211740" cy="1565564"/>
            <a:chOff x="1274618" y="3629891"/>
            <a:chExt cx="3211740" cy="156556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06CF661-629D-9F40-1798-96DC2F6AB4AF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D755BD9D-2837-31D4-C24C-AC0F555F7611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39A6FA0A-5056-BFB2-FFBA-A4A2DE728F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0286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US" altLang="ko-KR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6ABD950-2C24-961D-5E59-014E7C03BF11}"/>
              </a:ext>
            </a:extLst>
          </p:cNvPr>
          <p:cNvGrpSpPr/>
          <p:nvPr userDrawn="1"/>
        </p:nvGrpSpPr>
        <p:grpSpPr>
          <a:xfrm>
            <a:off x="10842174" y="3212765"/>
            <a:ext cx="3211740" cy="1565564"/>
            <a:chOff x="1274618" y="3629891"/>
            <a:chExt cx="3211740" cy="156556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4945A1F-D457-FD0D-5944-BDE1E4F7F70B}"/>
                </a:ext>
              </a:extLst>
            </p:cNvPr>
            <p:cNvSpPr/>
            <p:nvPr/>
          </p:nvSpPr>
          <p:spPr>
            <a:xfrm>
              <a:off x="1274618" y="3629891"/>
              <a:ext cx="2880000" cy="1565564"/>
            </a:xfrm>
            <a:prstGeom prst="rect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 b="1" dirty="0">
                <a:noFill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30" name="삼각형 29">
              <a:extLst>
                <a:ext uri="{FF2B5EF4-FFF2-40B4-BE49-F238E27FC236}">
                  <a16:creationId xmlns:a16="http://schemas.microsoft.com/office/drawing/2014/main" id="{70780C42-9BA1-AAB4-BB5A-6DDC9D783AD2}"/>
                </a:ext>
              </a:extLst>
            </p:cNvPr>
            <p:cNvSpPr/>
            <p:nvPr/>
          </p:nvSpPr>
          <p:spPr>
            <a:xfrm rot="5400000">
              <a:off x="4078868" y="4246803"/>
              <a:ext cx="483240" cy="331740"/>
            </a:xfrm>
            <a:prstGeom prst="triangle">
              <a:avLst/>
            </a:prstGeom>
            <a:solidFill>
              <a:srgbClr val="884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37EE4E6B-9698-F0ED-E606-1C4871BF66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42084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ko-Kore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A5D90D-278B-63DA-D72A-FA7C90391C6B}"/>
              </a:ext>
            </a:extLst>
          </p:cNvPr>
          <p:cNvSpPr/>
          <p:nvPr/>
        </p:nvSpPr>
        <p:spPr>
          <a:xfrm>
            <a:off x="14503881" y="3212765"/>
            <a:ext cx="2880000" cy="1565564"/>
          </a:xfrm>
          <a:prstGeom prst="rect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F464D8A1-F122-FB75-C2DE-6F856D6BF2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503881" y="5110837"/>
            <a:ext cx="2879725" cy="296061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ko-Kore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한 줄 설명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431F3BB-97AB-8AA2-2F9C-EDB93B066E8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18488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9548D9A3-C1D4-547A-9D73-57088788FA8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503881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1" name="텍스트 개체 틀 7">
            <a:extLst>
              <a:ext uri="{FF2B5EF4-FFF2-40B4-BE49-F238E27FC236}">
                <a16:creationId xmlns:a16="http://schemas.microsoft.com/office/drawing/2014/main" id="{4039F73B-FAAD-A437-6A52-B448E7AEC4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842084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2" name="텍스트 개체 틀 7">
            <a:extLst>
              <a:ext uri="{FF2B5EF4-FFF2-40B4-BE49-F238E27FC236}">
                <a16:creationId xmlns:a16="http://schemas.microsoft.com/office/drawing/2014/main" id="{08650E01-4158-15FF-81CC-AF1D5DD8ED0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80286" y="3212765"/>
            <a:ext cx="2880000" cy="1562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BFF881F-7A5C-96A0-8A7F-B970218045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F36C4F32-EBC6-818E-361A-1DE33C17F7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101E5F5-E444-A471-3FF5-C2194239992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AAF924B4-5E6F-8FA0-FE35-84CDC8CD055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72DEBD-C3D7-5B58-8E64-8C48A7AD6CB2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6F010DF8-B283-5D73-E285-E7F7773BC3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19760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5D04450-5BAE-6E69-8A19-BAD15D735E9D}"/>
              </a:ext>
            </a:extLst>
          </p:cNvPr>
          <p:cNvCxnSpPr>
            <a:cxnSpLocks/>
            <a:stCxn id="20" idx="6"/>
            <a:endCxn id="2" idx="2"/>
          </p:cNvCxnSpPr>
          <p:nvPr userDrawn="1"/>
        </p:nvCxnSpPr>
        <p:spPr>
          <a:xfrm>
            <a:off x="3753279" y="2920839"/>
            <a:ext cx="12938932" cy="150"/>
          </a:xfrm>
          <a:prstGeom prst="line">
            <a:avLst/>
          </a:prstGeom>
          <a:ln w="25400" cap="sq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1E97F079-F630-66B3-8F6A-A28847C80845}"/>
              </a:ext>
            </a:extLst>
          </p:cNvPr>
          <p:cNvSpPr>
            <a:spLocks noChangeAspect="1"/>
          </p:cNvSpPr>
          <p:nvPr userDrawn="1"/>
        </p:nvSpPr>
        <p:spPr>
          <a:xfrm>
            <a:off x="3500170" y="2794284"/>
            <a:ext cx="253109" cy="25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080B50E-B581-503C-E795-2BBDEBBC8743}"/>
              </a:ext>
            </a:extLst>
          </p:cNvPr>
          <p:cNvSpPr>
            <a:spLocks noChangeAspect="1"/>
          </p:cNvSpPr>
          <p:nvPr userDrawn="1"/>
        </p:nvSpPr>
        <p:spPr>
          <a:xfrm>
            <a:off x="16692211" y="2794269"/>
            <a:ext cx="253440" cy="253440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F7911A2-3305-B632-5D88-4306BF4241D9}"/>
              </a:ext>
            </a:extLst>
          </p:cNvPr>
          <p:cNvSpPr>
            <a:spLocks noChangeAspect="1"/>
          </p:cNvSpPr>
          <p:nvPr userDrawn="1"/>
        </p:nvSpPr>
        <p:spPr>
          <a:xfrm>
            <a:off x="6812472" y="2794284"/>
            <a:ext cx="253109" cy="25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8101FE1-E611-B18A-8F06-0AA0873557B7}"/>
              </a:ext>
            </a:extLst>
          </p:cNvPr>
          <p:cNvSpPr>
            <a:spLocks noChangeAspect="1"/>
          </p:cNvSpPr>
          <p:nvPr userDrawn="1"/>
        </p:nvSpPr>
        <p:spPr>
          <a:xfrm>
            <a:off x="10105724" y="2794284"/>
            <a:ext cx="253109" cy="25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E0A12F8-1EB3-FC95-9DC8-DDAECCEC6E05}"/>
              </a:ext>
            </a:extLst>
          </p:cNvPr>
          <p:cNvSpPr>
            <a:spLocks noChangeAspect="1"/>
          </p:cNvSpPr>
          <p:nvPr userDrawn="1"/>
        </p:nvSpPr>
        <p:spPr>
          <a:xfrm>
            <a:off x="13398976" y="2794284"/>
            <a:ext cx="253109" cy="25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1"/>
              </a:solidFill>
            </a:endParaRP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FD7AE2DD-77E0-261B-AB17-A6A480551F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95603" y="4614258"/>
            <a:ext cx="2851200" cy="42122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en-US" altLang="ko-KR" sz="32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457200" indent="0">
              <a:buNone/>
              <a:defRPr lang="en-US" altLang="ko-KR" sz="2800" dirty="0" smtClean="0"/>
            </a:lvl2pPr>
            <a:lvl3pPr marL="914400" indent="0">
              <a:buNone/>
              <a:defRPr lang="en-US" altLang="ko-KR" sz="2400" dirty="0" smtClean="0"/>
            </a:lvl3pPr>
            <a:lvl4pPr>
              <a:defRPr lang="en-US" altLang="ko-KR" sz="2400" dirty="0" smtClean="0"/>
            </a:lvl4pPr>
            <a:lvl5pPr>
              <a:defRPr lang="ko-KR" altLang="en-US" sz="2400" dirty="0"/>
            </a:lvl5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C51354-7B53-D58F-95DA-28D3FF14F54F}"/>
              </a:ext>
            </a:extLst>
          </p:cNvPr>
          <p:cNvSpPr>
            <a:spLocks/>
          </p:cNvSpPr>
          <p:nvPr userDrawn="1"/>
        </p:nvSpPr>
        <p:spPr>
          <a:xfrm>
            <a:off x="2195700" y="3451680"/>
            <a:ext cx="2851200" cy="862488"/>
          </a:xfrm>
          <a:prstGeom prst="rect">
            <a:avLst/>
          </a:prstGeom>
          <a:solidFill>
            <a:srgbClr val="8842FF">
              <a:alpha val="30000"/>
            </a:srgbClr>
          </a:solidFill>
          <a:ln w="254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텍스트 개체 틀 41">
            <a:extLst>
              <a:ext uri="{FF2B5EF4-FFF2-40B4-BE49-F238E27FC236}">
                <a16:creationId xmlns:a16="http://schemas.microsoft.com/office/drawing/2014/main" id="{2F5C30C1-26A6-10A7-9FA7-BA688819817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95603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5090A971-A9A4-D019-CF8A-4560F50320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390750" y="4614258"/>
            <a:ext cx="2851200" cy="42122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9A9D1F-E501-DE89-1924-92FF984F2877}"/>
              </a:ext>
            </a:extLst>
          </p:cNvPr>
          <p:cNvSpPr>
            <a:spLocks/>
          </p:cNvSpPr>
          <p:nvPr userDrawn="1"/>
        </p:nvSpPr>
        <p:spPr>
          <a:xfrm>
            <a:off x="15392044" y="3451680"/>
            <a:ext cx="2851200" cy="862488"/>
          </a:xfrm>
          <a:prstGeom prst="rect">
            <a:avLst/>
          </a:prstGeom>
          <a:solidFill>
            <a:srgbClr val="8842FF">
              <a:alpha val="30000"/>
            </a:srgbClr>
          </a:solidFill>
          <a:ln w="254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텍스트 개체 틀 41">
            <a:extLst>
              <a:ext uri="{FF2B5EF4-FFF2-40B4-BE49-F238E27FC236}">
                <a16:creationId xmlns:a16="http://schemas.microsoft.com/office/drawing/2014/main" id="{1B31034B-553E-6BCA-1CDB-0B75D0981F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395858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5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53" name="텍스트 개체 틀 28">
            <a:extLst>
              <a:ext uri="{FF2B5EF4-FFF2-40B4-BE49-F238E27FC236}">
                <a16:creationId xmlns:a16="http://schemas.microsoft.com/office/drawing/2014/main" id="{982B4CED-F243-3720-D791-8B8E089781A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101250" y="4614258"/>
            <a:ext cx="2851200" cy="42122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D2EC07D-0B2F-21F2-5E12-4A14D9587C8C}"/>
              </a:ext>
            </a:extLst>
          </p:cNvPr>
          <p:cNvSpPr>
            <a:spLocks/>
          </p:cNvSpPr>
          <p:nvPr userDrawn="1"/>
        </p:nvSpPr>
        <p:spPr>
          <a:xfrm>
            <a:off x="12100204" y="3451680"/>
            <a:ext cx="2851200" cy="862488"/>
          </a:xfrm>
          <a:prstGeom prst="rect">
            <a:avLst/>
          </a:prstGeom>
          <a:solidFill>
            <a:srgbClr val="8842FF">
              <a:alpha val="30000"/>
            </a:srgbClr>
          </a:solidFill>
          <a:ln w="254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텍스트 개체 틀 41">
            <a:extLst>
              <a:ext uri="{FF2B5EF4-FFF2-40B4-BE49-F238E27FC236}">
                <a16:creationId xmlns:a16="http://schemas.microsoft.com/office/drawing/2014/main" id="{4AEE3B98-9D2F-5C65-061F-5302683ADCB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102758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58" name="텍스트 개체 틀 28">
            <a:extLst>
              <a:ext uri="{FF2B5EF4-FFF2-40B4-BE49-F238E27FC236}">
                <a16:creationId xmlns:a16="http://schemas.microsoft.com/office/drawing/2014/main" id="{FCFE3E02-D38D-7A88-B6AC-63413578F87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04550" y="4614258"/>
            <a:ext cx="2851200" cy="42122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A8F3C9-7A67-5813-EE9C-F69D386A08D2}"/>
              </a:ext>
            </a:extLst>
          </p:cNvPr>
          <p:cNvSpPr>
            <a:spLocks/>
          </p:cNvSpPr>
          <p:nvPr userDrawn="1"/>
        </p:nvSpPr>
        <p:spPr>
          <a:xfrm>
            <a:off x="8804550" y="3451680"/>
            <a:ext cx="2851200" cy="862488"/>
          </a:xfrm>
          <a:prstGeom prst="rect">
            <a:avLst/>
          </a:prstGeom>
          <a:solidFill>
            <a:srgbClr val="8842FF">
              <a:alpha val="30000"/>
            </a:srgbClr>
          </a:solidFill>
          <a:ln w="254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2" name="텍스트 개체 틀 41">
            <a:extLst>
              <a:ext uri="{FF2B5EF4-FFF2-40B4-BE49-F238E27FC236}">
                <a16:creationId xmlns:a16="http://schemas.microsoft.com/office/drawing/2014/main" id="{84095F67-0408-DE87-2F84-21A44DD1418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07104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63" name="텍스트 개체 틀 28">
            <a:extLst>
              <a:ext uri="{FF2B5EF4-FFF2-40B4-BE49-F238E27FC236}">
                <a16:creationId xmlns:a16="http://schemas.microsoft.com/office/drawing/2014/main" id="{8CEF4E7D-2D24-78F5-569D-82C9C4B505A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11450" y="4614258"/>
            <a:ext cx="2851200" cy="42122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50000"/>
              </a:lnSpc>
              <a:defRPr lang="ko-KR" altLang="en-US" sz="32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한</a:t>
            </a:r>
            <a:r>
              <a:rPr kumimoji="1" lang="ko-KR" altLang="en-US" dirty="0"/>
              <a:t>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한 줄 설명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15C1E9B-3CC6-A3FE-FCED-186896A39420}"/>
              </a:ext>
            </a:extLst>
          </p:cNvPr>
          <p:cNvSpPr>
            <a:spLocks/>
          </p:cNvSpPr>
          <p:nvPr userDrawn="1"/>
        </p:nvSpPr>
        <p:spPr>
          <a:xfrm>
            <a:off x="5511450" y="3451680"/>
            <a:ext cx="2851200" cy="862488"/>
          </a:xfrm>
          <a:prstGeom prst="rect">
            <a:avLst/>
          </a:prstGeom>
          <a:solidFill>
            <a:srgbClr val="8842FF">
              <a:alpha val="30000"/>
            </a:srgbClr>
          </a:solidFill>
          <a:ln w="254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40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7" name="텍스트 개체 틀 41">
            <a:extLst>
              <a:ext uri="{FF2B5EF4-FFF2-40B4-BE49-F238E27FC236}">
                <a16:creationId xmlns:a16="http://schemas.microsoft.com/office/drawing/2014/main" id="{35A74777-2E90-F022-A0F3-8D5EDA54CE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6493" y="3451680"/>
            <a:ext cx="2851200" cy="862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8DD64D3-EDC8-242F-1732-7E4303542581}"/>
              </a:ext>
            </a:extLst>
          </p:cNvPr>
          <p:cNvCxnSpPr>
            <a:cxnSpLocks/>
            <a:stCxn id="39" idx="0"/>
            <a:endCxn id="20" idx="4"/>
          </p:cNvCxnSpPr>
          <p:nvPr userDrawn="1"/>
        </p:nvCxnSpPr>
        <p:spPr>
          <a:xfrm flipV="1">
            <a:off x="3621300" y="3047393"/>
            <a:ext cx="5425" cy="404287"/>
          </a:xfrm>
          <a:prstGeom prst="line">
            <a:avLst/>
          </a:prstGeom>
          <a:ln w="25400">
            <a:solidFill>
              <a:srgbClr val="884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35C8A5D0-AC1E-2F77-BF6D-7A71946901AB}"/>
              </a:ext>
            </a:extLst>
          </p:cNvPr>
          <p:cNvCxnSpPr>
            <a:stCxn id="65" idx="0"/>
            <a:endCxn id="23" idx="4"/>
          </p:cNvCxnSpPr>
          <p:nvPr userDrawn="1"/>
        </p:nvCxnSpPr>
        <p:spPr>
          <a:xfrm flipV="1">
            <a:off x="6937050" y="3047393"/>
            <a:ext cx="1977" cy="404287"/>
          </a:xfrm>
          <a:prstGeom prst="line">
            <a:avLst/>
          </a:prstGeom>
          <a:ln w="38100">
            <a:solidFill>
              <a:srgbClr val="884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DCD6828F-D132-929B-47CC-D0F02B52F12E}"/>
              </a:ext>
            </a:extLst>
          </p:cNvPr>
          <p:cNvCxnSpPr>
            <a:cxnSpLocks/>
            <a:stCxn id="60" idx="0"/>
            <a:endCxn id="24" idx="4"/>
          </p:cNvCxnSpPr>
          <p:nvPr userDrawn="1"/>
        </p:nvCxnSpPr>
        <p:spPr>
          <a:xfrm flipV="1">
            <a:off x="10230150" y="3047393"/>
            <a:ext cx="2129" cy="404287"/>
          </a:xfrm>
          <a:prstGeom prst="line">
            <a:avLst/>
          </a:prstGeom>
          <a:ln w="38100">
            <a:solidFill>
              <a:srgbClr val="884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7D07035-B964-E7D9-87DD-B84C08CD7497}"/>
              </a:ext>
            </a:extLst>
          </p:cNvPr>
          <p:cNvCxnSpPr>
            <a:cxnSpLocks/>
            <a:stCxn id="55" idx="0"/>
            <a:endCxn id="26" idx="4"/>
          </p:cNvCxnSpPr>
          <p:nvPr userDrawn="1"/>
        </p:nvCxnSpPr>
        <p:spPr>
          <a:xfrm flipH="1" flipV="1">
            <a:off x="13525531" y="3047393"/>
            <a:ext cx="273" cy="404287"/>
          </a:xfrm>
          <a:prstGeom prst="line">
            <a:avLst/>
          </a:prstGeom>
          <a:ln w="38100">
            <a:solidFill>
              <a:srgbClr val="884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ED039E8C-3C37-634E-F217-80FEC9E005DD}"/>
              </a:ext>
            </a:extLst>
          </p:cNvPr>
          <p:cNvCxnSpPr>
            <a:cxnSpLocks/>
            <a:stCxn id="50" idx="0"/>
            <a:endCxn id="2" idx="4"/>
          </p:cNvCxnSpPr>
          <p:nvPr userDrawn="1"/>
        </p:nvCxnSpPr>
        <p:spPr>
          <a:xfrm flipV="1">
            <a:off x="16817644" y="3047709"/>
            <a:ext cx="1287" cy="403971"/>
          </a:xfrm>
          <a:prstGeom prst="line">
            <a:avLst/>
          </a:prstGeom>
          <a:ln w="38100">
            <a:solidFill>
              <a:srgbClr val="8842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6E3FF525-0F0A-6585-5826-9E5B0BDFF35A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7C0365DB-EFB0-B6B9-F342-14D388F78E1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6D55F060-23D2-08B7-1898-7395D675AA3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40615A59-3E46-2D06-DB7D-9638DDEA48B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E6101970-5F80-8BCC-7D41-B32CB9D153E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3BE6FCAE-982B-F120-EEE8-45540FED001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8993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398889-6BBD-3F97-FE97-ACA062017E48}"/>
              </a:ext>
            </a:extLst>
          </p:cNvPr>
          <p:cNvSpPr>
            <a:spLocks/>
          </p:cNvSpPr>
          <p:nvPr userDrawn="1"/>
        </p:nvSpPr>
        <p:spPr>
          <a:xfrm>
            <a:off x="3321142" y="2451652"/>
            <a:ext cx="3106473" cy="882434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텍스트 개체 틀 41">
            <a:extLst>
              <a:ext uri="{FF2B5EF4-FFF2-40B4-BE49-F238E27FC236}">
                <a16:creationId xmlns:a16="http://schemas.microsoft.com/office/drawing/2014/main" id="{5CCB2BDA-5CBB-882F-2799-953B027144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09964" y="2451652"/>
            <a:ext cx="3106473" cy="8824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1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5398E3-2D34-6011-4A99-C84117B4CBFC}"/>
              </a:ext>
            </a:extLst>
          </p:cNvPr>
          <p:cNvSpPr>
            <a:spLocks/>
          </p:cNvSpPr>
          <p:nvPr userDrawn="1"/>
        </p:nvSpPr>
        <p:spPr>
          <a:xfrm>
            <a:off x="13995734" y="2459307"/>
            <a:ext cx="3106473" cy="882434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텍스트 개체 틀 41">
            <a:extLst>
              <a:ext uri="{FF2B5EF4-FFF2-40B4-BE49-F238E27FC236}">
                <a16:creationId xmlns:a16="http://schemas.microsoft.com/office/drawing/2014/main" id="{7C5539E6-BC2C-D1D3-CB6D-A905C6D9B94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017082" y="2451652"/>
            <a:ext cx="3085107" cy="8824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4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9DB15B-073F-E196-3C7D-7ECCA64B4B38}"/>
              </a:ext>
            </a:extLst>
          </p:cNvPr>
          <p:cNvSpPr>
            <a:spLocks/>
          </p:cNvSpPr>
          <p:nvPr userDrawn="1"/>
        </p:nvSpPr>
        <p:spPr>
          <a:xfrm>
            <a:off x="10437536" y="2451652"/>
            <a:ext cx="3106473" cy="882434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텍스트 개체 틀 41">
            <a:extLst>
              <a:ext uri="{FF2B5EF4-FFF2-40B4-BE49-F238E27FC236}">
                <a16:creationId xmlns:a16="http://schemas.microsoft.com/office/drawing/2014/main" id="{88E50773-2165-2FFE-5A98-64414078A34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458891" y="2451652"/>
            <a:ext cx="3085113" cy="8824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3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AAA5650-B383-28F6-F047-01FC7BF491F6}"/>
              </a:ext>
            </a:extLst>
          </p:cNvPr>
          <p:cNvSpPr>
            <a:spLocks/>
          </p:cNvSpPr>
          <p:nvPr userDrawn="1"/>
        </p:nvSpPr>
        <p:spPr>
          <a:xfrm>
            <a:off x="6879339" y="2451652"/>
            <a:ext cx="3106473" cy="882434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텍스트 개체 틀 41">
            <a:extLst>
              <a:ext uri="{FF2B5EF4-FFF2-40B4-BE49-F238E27FC236}">
                <a16:creationId xmlns:a16="http://schemas.microsoft.com/office/drawing/2014/main" id="{AB3BDA56-D563-050D-4F86-AEDA474A58A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900697" y="2451652"/>
            <a:ext cx="3085113" cy="8824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  <a:endParaRPr kumimoji="1" lang="ko-Kore-KR" altLang="en-US" dirty="0"/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0FB15B8D-151A-B4F8-2697-C4B24C5166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09976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0601661F-1FF8-5137-6845-4E5470AC306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71323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A52346F0-17CF-F086-6CD8-BA4B849353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432670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5" name="텍스트 개체 틀 28">
            <a:extLst>
              <a:ext uri="{FF2B5EF4-FFF2-40B4-BE49-F238E27FC236}">
                <a16:creationId xmlns:a16="http://schemas.microsoft.com/office/drawing/2014/main" id="{249FB898-F798-9647-6EAA-C49C7B08139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3994018" y="3341741"/>
            <a:ext cx="3106461" cy="2138147"/>
          </a:xfrm>
          <a:prstGeom prst="rect">
            <a:avLst/>
          </a:prstGeom>
        </p:spPr>
        <p:txBody>
          <a:bodyPr/>
          <a:lstStyle>
            <a:lvl1pPr marL="0" marR="0" indent="0" algn="ctr" defTabSz="1523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적어주세요</a:t>
            </a: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948134F9-5FE2-CE2A-419B-1FD87076950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37767" y="7401487"/>
            <a:ext cx="13764440" cy="226075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입력해주세요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줄무늬가 있는 오른쪽 화살표[S] 4">
            <a:extLst>
              <a:ext uri="{FF2B5EF4-FFF2-40B4-BE49-F238E27FC236}">
                <a16:creationId xmlns:a16="http://schemas.microsoft.com/office/drawing/2014/main" id="{07268982-A2F7-3F55-1735-19240AD0FCB6}"/>
              </a:ext>
            </a:extLst>
          </p:cNvPr>
          <p:cNvSpPr/>
          <p:nvPr userDrawn="1"/>
        </p:nvSpPr>
        <p:spPr>
          <a:xfrm rot="5400000">
            <a:off x="9683560" y="5804036"/>
            <a:ext cx="1072852" cy="1273303"/>
          </a:xfrm>
          <a:prstGeom prst="stripedRightArrow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6AC99C-0082-009E-67B7-F1245682A6F8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8BC80AAC-B07D-28BE-8053-941775BE15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26EDD660-C9BD-55A6-852F-D86C08ABC6C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D06E1108-BF08-08F2-A53C-C36006A96E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30964749-5912-E687-49C3-AF91859C483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CDDEC1A-45AB-EB6E-2427-140D3160C7F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2921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F178B6A-01A4-4BD4-611C-3BA63DB96478}"/>
              </a:ext>
            </a:extLst>
          </p:cNvPr>
          <p:cNvSpPr>
            <a:spLocks noChangeAspect="1"/>
          </p:cNvSpPr>
          <p:nvPr userDrawn="1"/>
        </p:nvSpPr>
        <p:spPr>
          <a:xfrm>
            <a:off x="2740399" y="2129807"/>
            <a:ext cx="7021240" cy="3240000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CF4565-605C-3B37-5464-489A3F43B239}"/>
              </a:ext>
            </a:extLst>
          </p:cNvPr>
          <p:cNvSpPr>
            <a:spLocks noChangeAspect="1"/>
          </p:cNvSpPr>
          <p:nvPr userDrawn="1"/>
        </p:nvSpPr>
        <p:spPr>
          <a:xfrm>
            <a:off x="10362640" y="2129807"/>
            <a:ext cx="7021241" cy="3240000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0DFF17-F6BF-D9AE-983B-7ED0FFB8B694}"/>
              </a:ext>
            </a:extLst>
          </p:cNvPr>
          <p:cNvSpPr>
            <a:spLocks noChangeAspect="1"/>
          </p:cNvSpPr>
          <p:nvPr userDrawn="1"/>
        </p:nvSpPr>
        <p:spPr>
          <a:xfrm>
            <a:off x="2740405" y="5946430"/>
            <a:ext cx="7021234" cy="3240000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2BA183-9AF7-A232-7A45-03633D3E6A2B}"/>
              </a:ext>
            </a:extLst>
          </p:cNvPr>
          <p:cNvSpPr>
            <a:spLocks noChangeAspect="1"/>
          </p:cNvSpPr>
          <p:nvPr userDrawn="1"/>
        </p:nvSpPr>
        <p:spPr>
          <a:xfrm>
            <a:off x="10362640" y="5946430"/>
            <a:ext cx="7021229" cy="3240000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삼각형 24">
            <a:extLst>
              <a:ext uri="{FF2B5EF4-FFF2-40B4-BE49-F238E27FC236}">
                <a16:creationId xmlns:a16="http://schemas.microsoft.com/office/drawing/2014/main" id="{D6F1EC16-0F32-19DD-575A-E1630A598733}"/>
              </a:ext>
            </a:extLst>
          </p:cNvPr>
          <p:cNvSpPr/>
          <p:nvPr userDrawn="1"/>
        </p:nvSpPr>
        <p:spPr>
          <a:xfrm rot="5400000">
            <a:off x="9653638" y="3605807"/>
            <a:ext cx="504000" cy="288000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/>
          </a:p>
        </p:txBody>
      </p:sp>
      <p:sp>
        <p:nvSpPr>
          <p:cNvPr id="26" name="삼각형 25">
            <a:extLst>
              <a:ext uri="{FF2B5EF4-FFF2-40B4-BE49-F238E27FC236}">
                <a16:creationId xmlns:a16="http://schemas.microsoft.com/office/drawing/2014/main" id="{196055D5-2ED3-500B-B0E5-2C5F8FEA95BF}"/>
              </a:ext>
            </a:extLst>
          </p:cNvPr>
          <p:cNvSpPr/>
          <p:nvPr userDrawn="1"/>
        </p:nvSpPr>
        <p:spPr>
          <a:xfrm rot="10800000">
            <a:off x="13621260" y="5370118"/>
            <a:ext cx="504000" cy="288000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3A2642ED-9459-63F2-1EB3-20A5A1E1A5E0}"/>
              </a:ext>
            </a:extLst>
          </p:cNvPr>
          <p:cNvSpPr/>
          <p:nvPr userDrawn="1"/>
        </p:nvSpPr>
        <p:spPr>
          <a:xfrm>
            <a:off x="5999022" y="5658430"/>
            <a:ext cx="504000" cy="288000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/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2275CA43-81BC-8BF6-5EF3-1CB921E9DF9B}"/>
              </a:ext>
            </a:extLst>
          </p:cNvPr>
          <p:cNvSpPr/>
          <p:nvPr userDrawn="1"/>
        </p:nvSpPr>
        <p:spPr>
          <a:xfrm rot="16200000">
            <a:off x="9968273" y="7422430"/>
            <a:ext cx="504000" cy="288000"/>
          </a:xfrm>
          <a:prstGeom prst="triangl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/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50200CC4-001C-B2DA-B361-3A914271F3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40407" y="2126191"/>
            <a:ext cx="7021226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BD426443-F0C1-4842-0857-7C9B9ED106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62644" y="2126191"/>
            <a:ext cx="7021225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249E2C40-E6EB-60A4-BFA4-1394108622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40393" y="5942814"/>
            <a:ext cx="7021240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D3BE4A75-17FA-2AE8-B7CC-E2DBBCC5FE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362644" y="5942814"/>
            <a:ext cx="7021233" cy="3240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주요</a:t>
            </a:r>
            <a:r>
              <a:rPr kumimoji="1" lang="ko-KR" altLang="en-US" dirty="0"/>
              <a:t> 개념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54DDFF66-59B2-126F-8477-0E0663357EC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7FDA0B8A-E7AA-8DE7-2451-3173F20DA6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97B1A22-404C-DD67-46F2-4210A1FD4C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F3380BD0-C213-4972-6D1E-D13B8210498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6FCC951-28EA-A5DB-7C7D-5EC75F0DC3A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8871403D-6862-3D76-6438-B2E5BF8D8B0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253345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1BF64EB0-7B60-A4B6-8234-618E8D4CF619}"/>
              </a:ext>
            </a:extLst>
          </p:cNvPr>
          <p:cNvSpPr>
            <a:spLocks noChangeAspect="1"/>
          </p:cNvSpPr>
          <p:nvPr userDrawn="1"/>
        </p:nvSpPr>
        <p:spPr>
          <a:xfrm>
            <a:off x="1216275" y="3157502"/>
            <a:ext cx="3510704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1B82A162-66EF-DF6E-8B91-8ABBC8B1BC14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4723998" y="4132338"/>
            <a:ext cx="1162050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D26F5C0-80DF-CC0D-976B-663026065060}"/>
              </a:ext>
            </a:extLst>
          </p:cNvPr>
          <p:cNvSpPr>
            <a:spLocks noChangeAspect="1"/>
          </p:cNvSpPr>
          <p:nvPr userDrawn="1"/>
        </p:nvSpPr>
        <p:spPr>
          <a:xfrm>
            <a:off x="1216275" y="5813616"/>
            <a:ext cx="3510704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C04330E0-24B3-C52F-B510-7BF1CD855A52}"/>
              </a:ext>
            </a:extLst>
          </p:cNvPr>
          <p:cNvCxnSpPr>
            <a:cxnSpLocks/>
            <a:endCxn id="15" idx="1"/>
          </p:cNvCxnSpPr>
          <p:nvPr userDrawn="1"/>
        </p:nvCxnSpPr>
        <p:spPr>
          <a:xfrm>
            <a:off x="4723998" y="6788452"/>
            <a:ext cx="1162050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CFCA7F-C8D7-FC1A-E370-F3AE77560DD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89346C16-8BA4-44BD-EABD-A6546EAE0C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6850E11E-A8D8-153C-889E-69CBBB5AD0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79797E-EC7D-D32A-3E89-E66A3419B8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45C1F7B0-984A-560E-4DD4-68EC6BF59AC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573C0E6B-4FB4-7EAB-3626-AD061191170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E52DE4-FBE7-151F-30C3-563F8B8F8BF5}"/>
              </a:ext>
            </a:extLst>
          </p:cNvPr>
          <p:cNvSpPr>
            <a:spLocks noChangeAspect="1"/>
          </p:cNvSpPr>
          <p:nvPr userDrawn="1"/>
        </p:nvSpPr>
        <p:spPr>
          <a:xfrm>
            <a:off x="5886048" y="3157502"/>
            <a:ext cx="3510704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EC345C0-BEC5-6D58-B9E6-3689DA409799}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9393771" y="4132338"/>
            <a:ext cx="1162049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626568-CD4B-5F7F-40BC-E75D3868062D}"/>
              </a:ext>
            </a:extLst>
          </p:cNvPr>
          <p:cNvSpPr>
            <a:spLocks noChangeAspect="1"/>
          </p:cNvSpPr>
          <p:nvPr userDrawn="1"/>
        </p:nvSpPr>
        <p:spPr>
          <a:xfrm>
            <a:off x="5886048" y="5813616"/>
            <a:ext cx="3510704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A76A53C-D64D-9DC7-5C32-6FE74951EACE}"/>
              </a:ext>
            </a:extLst>
          </p:cNvPr>
          <p:cNvCxnSpPr>
            <a:cxnSpLocks/>
            <a:endCxn id="19" idx="1"/>
          </p:cNvCxnSpPr>
          <p:nvPr userDrawn="1"/>
        </p:nvCxnSpPr>
        <p:spPr>
          <a:xfrm>
            <a:off x="9393771" y="6788452"/>
            <a:ext cx="1162049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853E0-4A8E-EF73-0BD9-04AF2023BB0C}"/>
              </a:ext>
            </a:extLst>
          </p:cNvPr>
          <p:cNvSpPr>
            <a:spLocks noChangeAspect="1"/>
          </p:cNvSpPr>
          <p:nvPr userDrawn="1"/>
        </p:nvSpPr>
        <p:spPr>
          <a:xfrm>
            <a:off x="10555820" y="3157502"/>
            <a:ext cx="3514531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C231FBB6-C627-6CA9-5BDB-6E5B063D76A7}"/>
              </a:ext>
            </a:extLst>
          </p:cNvPr>
          <p:cNvCxnSpPr>
            <a:cxnSpLocks/>
          </p:cNvCxnSpPr>
          <p:nvPr userDrawn="1"/>
        </p:nvCxnSpPr>
        <p:spPr>
          <a:xfrm>
            <a:off x="14067371" y="4132338"/>
            <a:ext cx="1162047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26CF7B-2FD2-0CB9-D11B-166F86714200}"/>
              </a:ext>
            </a:extLst>
          </p:cNvPr>
          <p:cNvSpPr>
            <a:spLocks noChangeAspect="1"/>
          </p:cNvSpPr>
          <p:nvPr userDrawn="1"/>
        </p:nvSpPr>
        <p:spPr>
          <a:xfrm>
            <a:off x="10555820" y="5813616"/>
            <a:ext cx="3514531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19883F-79E7-8A3A-9C11-E42859F9CF5E}"/>
              </a:ext>
            </a:extLst>
          </p:cNvPr>
          <p:cNvSpPr>
            <a:spLocks noChangeAspect="1"/>
          </p:cNvSpPr>
          <p:nvPr userDrawn="1"/>
        </p:nvSpPr>
        <p:spPr>
          <a:xfrm>
            <a:off x="15229418" y="3157502"/>
            <a:ext cx="3514533" cy="1949672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41CEC29A-9BF9-64CC-8D40-C900FA3F4732}"/>
              </a:ext>
            </a:extLst>
          </p:cNvPr>
          <p:cNvCxnSpPr>
            <a:cxnSpLocks/>
          </p:cNvCxnSpPr>
          <p:nvPr userDrawn="1"/>
        </p:nvCxnSpPr>
        <p:spPr>
          <a:xfrm>
            <a:off x="14067371" y="6788452"/>
            <a:ext cx="1162047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61838C1F-5449-151D-909C-B2767FE9B9E3}"/>
              </a:ext>
            </a:extLst>
          </p:cNvPr>
          <p:cNvCxnSpPr>
            <a:cxnSpLocks/>
          </p:cNvCxnSpPr>
          <p:nvPr userDrawn="1"/>
        </p:nvCxnSpPr>
        <p:spPr>
          <a:xfrm>
            <a:off x="18695355" y="4132338"/>
            <a:ext cx="1162047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027F5690-3B59-95BA-FD37-3BABF248B5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1627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F055BB62-D9AE-0250-BD82-10FA8D2843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88352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4247912A-6EC8-7BA2-6847-456AF9DD60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56982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C045511B-E78B-5AF6-D81C-338C4102A3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37075" y="3157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39" name="텍스트 개체 틀 4">
            <a:extLst>
              <a:ext uri="{FF2B5EF4-FFF2-40B4-BE49-F238E27FC236}">
                <a16:creationId xmlns:a16="http://schemas.microsoft.com/office/drawing/2014/main" id="{E457E3B0-DC6D-BF1A-DB2F-4479882696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16275" y="5824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E26CEC13-AC58-BBF3-4A3D-6327CAA6B9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83525" y="5824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endParaRPr kumimoji="1" lang="ko-Kore-KR" altLang="en-US" dirty="0"/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519A398D-F561-80C1-3042-261A05C309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569825" y="5824502"/>
            <a:ext cx="3507723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단계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7E030B-1DD8-B0CC-EF1A-2962A965865E}"/>
              </a:ext>
            </a:extLst>
          </p:cNvPr>
          <p:cNvSpPr/>
          <p:nvPr userDrawn="1"/>
        </p:nvSpPr>
        <p:spPr>
          <a:xfrm>
            <a:off x="15229418" y="5507890"/>
            <a:ext cx="2561124" cy="2561124"/>
          </a:xfrm>
          <a:prstGeom prst="ellipse">
            <a:avLst/>
          </a:prstGeom>
          <a:solidFill>
            <a:srgbClr val="670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6" name="텍스트 개체 틀 4">
            <a:extLst>
              <a:ext uri="{FF2B5EF4-FFF2-40B4-BE49-F238E27FC236}">
                <a16:creationId xmlns:a16="http://schemas.microsoft.com/office/drawing/2014/main" id="{8CF6A1EB-C6EB-F007-FAC1-48DE4183B5A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256125" y="5824502"/>
            <a:ext cx="2534417" cy="19496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결과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138095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25E3B422-49C9-7D9A-9217-8694743B5B60}"/>
              </a:ext>
            </a:extLst>
          </p:cNvPr>
          <p:cNvCxnSpPr>
            <a:cxnSpLocks/>
          </p:cNvCxnSpPr>
          <p:nvPr userDrawn="1"/>
        </p:nvCxnSpPr>
        <p:spPr>
          <a:xfrm>
            <a:off x="5878652" y="4469306"/>
            <a:ext cx="1375774" cy="0"/>
          </a:xfrm>
          <a:prstGeom prst="line">
            <a:avLst/>
          </a:prstGeom>
          <a:ln w="44450">
            <a:solidFill>
              <a:srgbClr val="906B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1F4DD76-E15D-CA23-67D5-A7756F1B5928}"/>
              </a:ext>
            </a:extLst>
          </p:cNvPr>
          <p:cNvCxnSpPr>
            <a:cxnSpLocks/>
          </p:cNvCxnSpPr>
          <p:nvPr userDrawn="1"/>
        </p:nvCxnSpPr>
        <p:spPr>
          <a:xfrm>
            <a:off x="12932594" y="4469306"/>
            <a:ext cx="1375774" cy="0"/>
          </a:xfrm>
          <a:prstGeom prst="line">
            <a:avLst/>
          </a:prstGeom>
          <a:ln w="44450">
            <a:solidFill>
              <a:srgbClr val="906B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64E7BF-CFC2-4F0A-0D28-6108344151FF}"/>
              </a:ext>
            </a:extLst>
          </p:cNvPr>
          <p:cNvSpPr>
            <a:spLocks noChangeAspect="1"/>
          </p:cNvSpPr>
          <p:nvPr userDrawn="1"/>
        </p:nvSpPr>
        <p:spPr>
          <a:xfrm>
            <a:off x="1090374" y="3787561"/>
            <a:ext cx="4083183" cy="1927439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CF4286-54D5-0C9F-BEFB-84E58D9FDE9E}"/>
              </a:ext>
            </a:extLst>
          </p:cNvPr>
          <p:cNvSpPr>
            <a:spLocks noChangeAspect="1"/>
          </p:cNvSpPr>
          <p:nvPr userDrawn="1"/>
        </p:nvSpPr>
        <p:spPr>
          <a:xfrm>
            <a:off x="5771497" y="3787561"/>
            <a:ext cx="4083183" cy="1927439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F943D7-2031-69A3-57CB-FD78346DDDAE}"/>
              </a:ext>
            </a:extLst>
          </p:cNvPr>
          <p:cNvSpPr>
            <a:spLocks noChangeAspect="1"/>
          </p:cNvSpPr>
          <p:nvPr userDrawn="1"/>
        </p:nvSpPr>
        <p:spPr>
          <a:xfrm>
            <a:off x="10452620" y="3787561"/>
            <a:ext cx="4083183" cy="1927439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AC6FEC-CDB1-8F67-F11B-EB5ED81A46F3}"/>
              </a:ext>
            </a:extLst>
          </p:cNvPr>
          <p:cNvSpPr>
            <a:spLocks noChangeAspect="1"/>
          </p:cNvSpPr>
          <p:nvPr userDrawn="1"/>
        </p:nvSpPr>
        <p:spPr>
          <a:xfrm>
            <a:off x="15133744" y="3787561"/>
            <a:ext cx="4083183" cy="1927439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F89EB8-2354-1EC3-6BF1-A1DB61445FFA}"/>
              </a:ext>
            </a:extLst>
          </p:cNvPr>
          <p:cNvSpPr>
            <a:spLocks noChangeAspect="1"/>
          </p:cNvSpPr>
          <p:nvPr userDrawn="1"/>
        </p:nvSpPr>
        <p:spPr>
          <a:xfrm>
            <a:off x="1090373" y="6437932"/>
            <a:ext cx="4083183" cy="1927439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B3CFCF43-B164-A7B1-70C7-06690AD0EC62}"/>
              </a:ext>
            </a:extLst>
          </p:cNvPr>
          <p:cNvCxnSpPr>
            <a:cxnSpLocks/>
            <a:stCxn id="8" idx="0"/>
            <a:endCxn id="2" idx="0"/>
          </p:cNvCxnSpPr>
          <p:nvPr userDrawn="1"/>
        </p:nvCxnSpPr>
        <p:spPr>
          <a:xfrm rot="16200000" flipV="1">
            <a:off x="10153651" y="-3234124"/>
            <a:ext cx="12700" cy="14043370"/>
          </a:xfrm>
          <a:prstGeom prst="bentConnector3">
            <a:avLst>
              <a:gd name="adj1" fmla="val 5620417"/>
            </a:avLst>
          </a:prstGeom>
          <a:ln w="38100">
            <a:solidFill>
              <a:srgbClr val="884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슬라이드 번호 개체 틀 1">
            <a:extLst>
              <a:ext uri="{FF2B5EF4-FFF2-40B4-BE49-F238E27FC236}">
                <a16:creationId xmlns:a16="http://schemas.microsoft.com/office/drawing/2014/main" id="{9D40EA7D-DBD4-BBA6-CC35-47731EA761B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4" name="텍스트 개체 틀 4">
            <a:extLst>
              <a:ext uri="{FF2B5EF4-FFF2-40B4-BE49-F238E27FC236}">
                <a16:creationId xmlns:a16="http://schemas.microsoft.com/office/drawing/2014/main" id="{7DDF4EE8-6F50-60BB-EB09-9C23F1574A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D6B68ABD-FA07-50A3-010C-51D8B83F392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D3C7AB9D-6571-35F7-4B48-6573287AB2F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1F25E170-AFB1-3065-2352-8B2FBBFA17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771D7EA9-6990-6443-7347-74463B5077A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FD3592C3-BBA5-23B0-7C45-C469AB291D70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 flipV="1">
            <a:off x="5173557" y="4751280"/>
            <a:ext cx="597940" cy="1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D0F8DA4-F921-DFC0-362E-F87C08E132AC}"/>
              </a:ext>
            </a:extLst>
          </p:cNvPr>
          <p:cNvCxnSpPr>
            <a:cxnSpLocks/>
          </p:cNvCxnSpPr>
          <p:nvPr userDrawn="1"/>
        </p:nvCxnSpPr>
        <p:spPr>
          <a:xfrm>
            <a:off x="9857523" y="4751280"/>
            <a:ext cx="597941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F001674-304E-C3D5-2670-B993E20288FA}"/>
              </a:ext>
            </a:extLst>
          </p:cNvPr>
          <p:cNvCxnSpPr>
            <a:cxnSpLocks/>
          </p:cNvCxnSpPr>
          <p:nvPr userDrawn="1"/>
        </p:nvCxnSpPr>
        <p:spPr>
          <a:xfrm>
            <a:off x="14541491" y="4751280"/>
            <a:ext cx="597941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D227956-AAFA-7537-861B-F748A91E774C}"/>
              </a:ext>
            </a:extLst>
          </p:cNvPr>
          <p:cNvCxnSpPr>
            <a:cxnSpLocks/>
            <a:stCxn id="2" idx="2"/>
            <a:endCxn id="9" idx="0"/>
          </p:cNvCxnSpPr>
          <p:nvPr userDrawn="1"/>
        </p:nvCxnSpPr>
        <p:spPr>
          <a:xfrm flipH="1">
            <a:off x="3131965" y="5715000"/>
            <a:ext cx="1" cy="722932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9C17EBF3-8395-E413-EECF-1E44F375D5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93218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60CDE14-95C3-3E0B-BC84-1DF9C536FC7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771235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2</a:t>
            </a:r>
            <a:endParaRPr kumimoji="1" lang="en-US" altLang="ko-Kore-KR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C19DB18D-23C1-AF12-A153-11B4A2E38F0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449252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3</a:t>
            </a:r>
            <a:endParaRPr kumimoji="1" lang="en-US" altLang="ko-Kore-KR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124D286A-967C-A050-7C42-43BF5C01B7B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140522" y="3810067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4</a:t>
            </a:r>
            <a:endParaRPr kumimoji="1" lang="en-US" altLang="ko-Kore-KR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D801910B-4D29-CA17-EA5D-E962608F63C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93218" y="6447249"/>
            <a:ext cx="4074651" cy="18985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1-2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584828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1A8A0B-902B-8588-4794-3B179C2494F9}"/>
              </a:ext>
            </a:extLst>
          </p:cNvPr>
          <p:cNvSpPr>
            <a:spLocks noChangeAspect="1"/>
          </p:cNvSpPr>
          <p:nvPr userDrawn="1"/>
        </p:nvSpPr>
        <p:spPr>
          <a:xfrm>
            <a:off x="1618427" y="4480361"/>
            <a:ext cx="3111109" cy="1475737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488B15A-3C6F-709F-F211-429DB187E4CF}"/>
              </a:ext>
            </a:extLst>
          </p:cNvPr>
          <p:cNvCxnSpPr>
            <a:cxnSpLocks/>
            <a:stCxn id="13" idx="3"/>
            <a:endCxn id="15" idx="1"/>
          </p:cNvCxnSpPr>
          <p:nvPr userDrawn="1"/>
        </p:nvCxnSpPr>
        <p:spPr>
          <a:xfrm>
            <a:off x="4729536" y="5218230"/>
            <a:ext cx="690916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64CA74-98BC-25E9-F902-ECB13E93B7D1}"/>
              </a:ext>
            </a:extLst>
          </p:cNvPr>
          <p:cNvSpPr>
            <a:spLocks noChangeAspect="1"/>
          </p:cNvSpPr>
          <p:nvPr userDrawn="1"/>
        </p:nvSpPr>
        <p:spPr>
          <a:xfrm>
            <a:off x="5420452" y="4480361"/>
            <a:ext cx="3111109" cy="1475737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4125F4A-093E-31AF-9CC6-E8E9128B06F7}"/>
              </a:ext>
            </a:extLst>
          </p:cNvPr>
          <p:cNvCxnSpPr>
            <a:cxnSpLocks/>
            <a:stCxn id="15" idx="3"/>
          </p:cNvCxnSpPr>
          <p:nvPr userDrawn="1"/>
        </p:nvCxnSpPr>
        <p:spPr>
          <a:xfrm flipV="1">
            <a:off x="8531561" y="5218229"/>
            <a:ext cx="548097" cy="1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4492C442-301B-E186-8433-1DC653C2C744}"/>
              </a:ext>
            </a:extLst>
          </p:cNvPr>
          <p:cNvCxnSpPr>
            <a:cxnSpLocks/>
            <a:endCxn id="18" idx="1"/>
          </p:cNvCxnSpPr>
          <p:nvPr userDrawn="1"/>
        </p:nvCxnSpPr>
        <p:spPr>
          <a:xfrm>
            <a:off x="11721299" y="5218229"/>
            <a:ext cx="776354" cy="1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4BFA60-E4BF-332F-843E-B8C87DFC0BD8}"/>
              </a:ext>
            </a:extLst>
          </p:cNvPr>
          <p:cNvSpPr>
            <a:spLocks noChangeAspect="1"/>
          </p:cNvSpPr>
          <p:nvPr userDrawn="1"/>
        </p:nvSpPr>
        <p:spPr>
          <a:xfrm>
            <a:off x="12497653" y="4480361"/>
            <a:ext cx="3111109" cy="1475737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endParaRPr kumimoji="1" lang="ko-Kore-KR" altLang="en-US" sz="3600" b="1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82581267-C4FF-2419-4BE2-CED10FB00CE9}"/>
              </a:ext>
            </a:extLst>
          </p:cNvPr>
          <p:cNvCxnSpPr>
            <a:cxnSpLocks/>
            <a:stCxn id="18" idx="3"/>
            <a:endCxn id="22" idx="2"/>
          </p:cNvCxnSpPr>
          <p:nvPr userDrawn="1"/>
        </p:nvCxnSpPr>
        <p:spPr>
          <a:xfrm>
            <a:off x="15608762" y="5218230"/>
            <a:ext cx="911580" cy="0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F0C7413A-232B-5B82-F723-40BF3160E2EA}"/>
              </a:ext>
            </a:extLst>
          </p:cNvPr>
          <p:cNvSpPr/>
          <p:nvPr userDrawn="1"/>
        </p:nvSpPr>
        <p:spPr>
          <a:xfrm>
            <a:off x="5937130" y="1827105"/>
            <a:ext cx="2077752" cy="2077752"/>
          </a:xfrm>
          <a:prstGeom prst="ellipse">
            <a:avLst/>
          </a:prstGeom>
          <a:solidFill>
            <a:srgbClr val="670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2D1CF9B-796D-C28E-28D2-8C05D465D613}"/>
              </a:ext>
            </a:extLst>
          </p:cNvPr>
          <p:cNvSpPr/>
          <p:nvPr userDrawn="1"/>
        </p:nvSpPr>
        <p:spPr>
          <a:xfrm>
            <a:off x="16520342" y="3904856"/>
            <a:ext cx="2626747" cy="2626747"/>
          </a:xfrm>
          <a:prstGeom prst="ellipse">
            <a:avLst/>
          </a:prstGeom>
          <a:solidFill>
            <a:srgbClr val="670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5F8CA5-76EF-6F3A-BC18-BA425BB61AB5}"/>
              </a:ext>
            </a:extLst>
          </p:cNvPr>
          <p:cNvSpPr>
            <a:spLocks noChangeAspect="1"/>
          </p:cNvSpPr>
          <p:nvPr userDrawn="1"/>
        </p:nvSpPr>
        <p:spPr>
          <a:xfrm>
            <a:off x="8792161" y="7129276"/>
            <a:ext cx="6816601" cy="2233988"/>
          </a:xfrm>
          <a:prstGeom prst="rect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b="1" i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ko-Kore-KR" altLang="en-US" sz="3600" b="1" i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846049F-0C18-242F-94EF-DF7781C947A9}"/>
              </a:ext>
            </a:extLst>
          </p:cNvPr>
          <p:cNvCxnSpPr>
            <a:cxnSpLocks/>
            <a:stCxn id="21" idx="4"/>
            <a:endCxn id="15" idx="0"/>
          </p:cNvCxnSpPr>
          <p:nvPr userDrawn="1"/>
        </p:nvCxnSpPr>
        <p:spPr>
          <a:xfrm>
            <a:off x="6976006" y="3904857"/>
            <a:ext cx="1" cy="575504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021505A-8612-C75F-826E-D2E75963F09D}"/>
              </a:ext>
            </a:extLst>
          </p:cNvPr>
          <p:cNvCxnSpPr>
            <a:cxnSpLocks/>
            <a:stCxn id="18" idx="2"/>
          </p:cNvCxnSpPr>
          <p:nvPr userDrawn="1"/>
        </p:nvCxnSpPr>
        <p:spPr>
          <a:xfrm flipH="1">
            <a:off x="14053207" y="5956098"/>
            <a:ext cx="1" cy="1145085"/>
          </a:xfrm>
          <a:prstGeom prst="line">
            <a:avLst/>
          </a:prstGeom>
          <a:ln w="38100">
            <a:solidFill>
              <a:srgbClr val="8842FF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BEDCAE1B-D983-B8B1-CE43-BB04B1C47A63}"/>
              </a:ext>
            </a:extLst>
          </p:cNvPr>
          <p:cNvCxnSpPr>
            <a:cxnSpLocks/>
            <a:stCxn id="15" idx="2"/>
            <a:endCxn id="23" idx="1"/>
          </p:cNvCxnSpPr>
          <p:nvPr userDrawn="1"/>
        </p:nvCxnSpPr>
        <p:spPr>
          <a:xfrm rot="16200000" flipH="1">
            <a:off x="6738998" y="6193107"/>
            <a:ext cx="2290172" cy="1816154"/>
          </a:xfrm>
          <a:prstGeom prst="bentConnector2">
            <a:avLst/>
          </a:prstGeom>
          <a:ln w="38100">
            <a:solidFill>
              <a:srgbClr val="884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B11B9F-4219-9554-D6BE-516AF4E90FAA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DB55E35F-1DEE-B38B-568B-FB052035FD8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D84F13D-727D-BC91-D52A-48520D49DF0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B376B7-5F9B-1428-85A4-0EC8D95CDC8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A200155-0DBE-D845-449C-4BD7D8B4D97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147B2DBA-6C2A-C66B-AB9B-14B7BC07EF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6C3A72CE-658B-CEB1-EFE7-B549269405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39755" y="2152700"/>
            <a:ext cx="1872501" cy="15109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결과 </a:t>
            </a:r>
            <a:r>
              <a:rPr kumimoji="1" lang="en-US" altLang="ko-Kore-KR" dirty="0"/>
              <a:t>A</a:t>
            </a:r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E7090C4F-F94B-0214-E673-5F7251BD6C7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6648867" y="4485431"/>
            <a:ext cx="2338609" cy="15109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결과 </a:t>
            </a:r>
            <a:r>
              <a:rPr kumimoji="1" lang="en-US" altLang="ko-Kore-KR" dirty="0"/>
              <a:t>B</a:t>
            </a:r>
          </a:p>
        </p:txBody>
      </p:sp>
      <p:sp>
        <p:nvSpPr>
          <p:cNvPr id="45" name="텍스트 개체 틀 4">
            <a:extLst>
              <a:ext uri="{FF2B5EF4-FFF2-40B4-BE49-F238E27FC236}">
                <a16:creationId xmlns:a16="http://schemas.microsoft.com/office/drawing/2014/main" id="{4E2DDFE8-ECD0-6F84-7E04-68B64A24763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640913" y="4497723"/>
            <a:ext cx="3079549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47" name="텍스트 개체 틀 4">
            <a:extLst>
              <a:ext uri="{FF2B5EF4-FFF2-40B4-BE49-F238E27FC236}">
                <a16:creationId xmlns:a16="http://schemas.microsoft.com/office/drawing/2014/main" id="{4F7DD13B-6FE3-DFC1-A342-D05A50777B4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17783" y="4497723"/>
            <a:ext cx="3079549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48" name="텍스트 개체 틀 4">
            <a:extLst>
              <a:ext uri="{FF2B5EF4-FFF2-40B4-BE49-F238E27FC236}">
                <a16:creationId xmlns:a16="http://schemas.microsoft.com/office/drawing/2014/main" id="{C5B509B0-E6D7-4AA4-BDF7-F9E13970D25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494444" y="4497723"/>
            <a:ext cx="3079549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49" name="텍스트 개체 틀 4">
            <a:extLst>
              <a:ext uri="{FF2B5EF4-FFF2-40B4-BE49-F238E27FC236}">
                <a16:creationId xmlns:a16="http://schemas.microsoft.com/office/drawing/2014/main" id="{231689AD-6E76-60A0-FA39-C8B0569130C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88636" y="4497723"/>
            <a:ext cx="2632663" cy="14509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463FCD4A-F1BD-11A1-3422-9EDD50A259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783836" y="7108401"/>
            <a:ext cx="6824926" cy="22901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51" name="텍스트 개체 틀 4">
            <a:extLst>
              <a:ext uri="{FF2B5EF4-FFF2-40B4-BE49-F238E27FC236}">
                <a16:creationId xmlns:a16="http://schemas.microsoft.com/office/drawing/2014/main" id="{55468232-A0FA-6D83-A26D-6B776A028C4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3991169" y="6033241"/>
            <a:ext cx="1816154" cy="11241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  <p:sp>
        <p:nvSpPr>
          <p:cNvPr id="52" name="텍스트 개체 틀 4">
            <a:extLst>
              <a:ext uri="{FF2B5EF4-FFF2-40B4-BE49-F238E27FC236}">
                <a16:creationId xmlns:a16="http://schemas.microsoft.com/office/drawing/2014/main" id="{32C381CA-3A51-D7C0-4AD0-E34283ACC3C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31483" y="7252441"/>
            <a:ext cx="1816154" cy="112414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단계 </a:t>
            </a:r>
            <a:r>
              <a:rPr kumimoji="1" lang="en-US" altLang="ko-KR" dirty="0"/>
              <a:t>1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997585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94B0200-4F91-3DAD-1F2D-7F862150DCDF}"/>
              </a:ext>
            </a:extLst>
          </p:cNvPr>
          <p:cNvSpPr>
            <a:spLocks noChangeAspect="1"/>
          </p:cNvSpPr>
          <p:nvPr userDrawn="1"/>
        </p:nvSpPr>
        <p:spPr>
          <a:xfrm>
            <a:off x="7920857" y="2290553"/>
            <a:ext cx="4465587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C1C73E54-3758-FC2A-7818-10BAAA088491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A174437-C28C-A3C3-70B5-AB3DAB450E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6A3EA8CF-5D14-484B-D2A5-D2C8C9FA54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EC8F64FD-B16C-7135-F315-6C2105FABD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641B9BBC-5E69-1683-7700-434569E09D8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C4E6994F-DB78-6340-E095-452E860FD93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4415B5-2061-7CE1-365B-96C3F14CDD29}"/>
              </a:ext>
            </a:extLst>
          </p:cNvPr>
          <p:cNvSpPr>
            <a:spLocks noChangeAspect="1"/>
          </p:cNvSpPr>
          <p:nvPr userDrawn="1"/>
        </p:nvSpPr>
        <p:spPr>
          <a:xfrm>
            <a:off x="2584209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3D8FF3-0BA6-B052-EFAD-B9C2CFDF1C73}"/>
              </a:ext>
            </a:extLst>
          </p:cNvPr>
          <p:cNvSpPr>
            <a:spLocks noChangeAspect="1"/>
          </p:cNvSpPr>
          <p:nvPr userDrawn="1"/>
        </p:nvSpPr>
        <p:spPr>
          <a:xfrm>
            <a:off x="6268649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ore-KR" altLang="en-US" sz="2800" b="1" i="0" u="none" strike="noStrike" kern="1200" baseline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905946-4ADF-FF07-D383-716D6D2D8D02}"/>
              </a:ext>
            </a:extLst>
          </p:cNvPr>
          <p:cNvSpPr>
            <a:spLocks noChangeAspect="1"/>
          </p:cNvSpPr>
          <p:nvPr userDrawn="1"/>
        </p:nvSpPr>
        <p:spPr>
          <a:xfrm>
            <a:off x="3848075" y="4597536"/>
            <a:ext cx="4446490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BF2F72-0023-2677-1D7E-8CEA19AD5A80}"/>
              </a:ext>
            </a:extLst>
          </p:cNvPr>
          <p:cNvSpPr>
            <a:spLocks noChangeAspect="1"/>
          </p:cNvSpPr>
          <p:nvPr userDrawn="1"/>
        </p:nvSpPr>
        <p:spPr>
          <a:xfrm>
            <a:off x="12000723" y="4597536"/>
            <a:ext cx="4446491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40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D7919-78F3-6A39-4D97-0A784DE10E2F}"/>
              </a:ext>
            </a:extLst>
          </p:cNvPr>
          <p:cNvSpPr txBox="1"/>
          <p:nvPr userDrawn="1"/>
        </p:nvSpPr>
        <p:spPr>
          <a:xfrm>
            <a:off x="25842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A301FF-8C9C-C06F-3682-9AE8D30BD48A}"/>
              </a:ext>
            </a:extLst>
          </p:cNvPr>
          <p:cNvSpPr>
            <a:spLocks noChangeAspect="1"/>
          </p:cNvSpPr>
          <p:nvPr userDrawn="1"/>
        </p:nvSpPr>
        <p:spPr>
          <a:xfrm>
            <a:off x="10736858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60FC8C-A92A-3D3A-843F-721D524094D4}"/>
              </a:ext>
            </a:extLst>
          </p:cNvPr>
          <p:cNvSpPr>
            <a:spLocks noChangeAspect="1"/>
          </p:cNvSpPr>
          <p:nvPr userDrawn="1"/>
        </p:nvSpPr>
        <p:spPr>
          <a:xfrm>
            <a:off x="14421297" y="6959535"/>
            <a:ext cx="3289782" cy="1603943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8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1EDABFE2-4D17-F0B6-1FC3-0DB72DD1FB3D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 flipV="1">
            <a:off x="6071320" y="6201479"/>
            <a:ext cx="0" cy="379527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E5292123-0425-E224-AE14-F0C1BBB449C0}"/>
              </a:ext>
            </a:extLst>
          </p:cNvPr>
          <p:cNvCxnSpPr>
            <a:cxnSpLocks/>
            <a:stCxn id="5" idx="0"/>
          </p:cNvCxnSpPr>
          <p:nvPr userDrawn="1"/>
        </p:nvCxnSpPr>
        <p:spPr>
          <a:xfrm flipV="1">
            <a:off x="4229100" y="6581006"/>
            <a:ext cx="0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11002935-13E3-3BA2-D6A6-09E4F178E53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71320" y="4221061"/>
            <a:ext cx="8152649" cy="1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B43CE384-5D6A-5FA0-A2E6-FD11020B2832}"/>
              </a:ext>
            </a:extLst>
          </p:cNvPr>
          <p:cNvCxnSpPr>
            <a:cxnSpLocks/>
          </p:cNvCxnSpPr>
          <p:nvPr userDrawn="1"/>
        </p:nvCxnSpPr>
        <p:spPr>
          <a:xfrm>
            <a:off x="4229100" y="6581006"/>
            <a:ext cx="3693623" cy="0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8B1C543-1AEA-4461-CD07-E821E9448220}"/>
              </a:ext>
            </a:extLst>
          </p:cNvPr>
          <p:cNvCxnSpPr>
            <a:cxnSpLocks/>
            <a:stCxn id="3" idx="2"/>
          </p:cNvCxnSpPr>
          <p:nvPr userDrawn="1"/>
        </p:nvCxnSpPr>
        <p:spPr>
          <a:xfrm flipH="1">
            <a:off x="10147644" y="3894496"/>
            <a:ext cx="6007" cy="326565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CEC4918-E588-E8C1-BE56-7ED73381193D}"/>
              </a:ext>
            </a:extLst>
          </p:cNvPr>
          <p:cNvCxnSpPr>
            <a:cxnSpLocks/>
            <a:endCxn id="4" idx="0"/>
          </p:cNvCxnSpPr>
          <p:nvPr userDrawn="1"/>
        </p:nvCxnSpPr>
        <p:spPr>
          <a:xfrm>
            <a:off x="6071320" y="4221061"/>
            <a:ext cx="0" cy="376475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7531DDE3-D14F-5832-BB44-D1DFAB7308B0}"/>
              </a:ext>
            </a:extLst>
          </p:cNvPr>
          <p:cNvCxnSpPr>
            <a:cxnSpLocks/>
            <a:endCxn id="7" idx="0"/>
          </p:cNvCxnSpPr>
          <p:nvPr userDrawn="1"/>
        </p:nvCxnSpPr>
        <p:spPr>
          <a:xfrm>
            <a:off x="14223969" y="4221061"/>
            <a:ext cx="0" cy="376475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F3CDFB74-C8A2-1751-5398-6EE885D00993}"/>
              </a:ext>
            </a:extLst>
          </p:cNvPr>
          <p:cNvCxnSpPr>
            <a:cxnSpLocks/>
            <a:stCxn id="6" idx="0"/>
          </p:cNvCxnSpPr>
          <p:nvPr userDrawn="1"/>
        </p:nvCxnSpPr>
        <p:spPr>
          <a:xfrm flipV="1">
            <a:off x="7913540" y="6581006"/>
            <a:ext cx="0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4F8D39EF-8AD9-7204-83A3-B2861689DB6F}"/>
              </a:ext>
            </a:extLst>
          </p:cNvPr>
          <p:cNvCxnSpPr>
            <a:cxnSpLocks/>
            <a:endCxn id="7" idx="2"/>
          </p:cNvCxnSpPr>
          <p:nvPr userDrawn="1"/>
        </p:nvCxnSpPr>
        <p:spPr>
          <a:xfrm flipV="1">
            <a:off x="14223969" y="6201479"/>
            <a:ext cx="0" cy="379527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5E4E975A-46C1-3C6B-49C5-23F7D07E6809}"/>
              </a:ext>
            </a:extLst>
          </p:cNvPr>
          <p:cNvCxnSpPr>
            <a:cxnSpLocks/>
            <a:stCxn id="10" idx="0"/>
          </p:cNvCxnSpPr>
          <p:nvPr userDrawn="1"/>
        </p:nvCxnSpPr>
        <p:spPr>
          <a:xfrm flipV="1">
            <a:off x="12381749" y="6581006"/>
            <a:ext cx="0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82F220D5-B088-2647-447A-69DFA051B5EF}"/>
              </a:ext>
            </a:extLst>
          </p:cNvPr>
          <p:cNvCxnSpPr>
            <a:cxnSpLocks/>
          </p:cNvCxnSpPr>
          <p:nvPr userDrawn="1"/>
        </p:nvCxnSpPr>
        <p:spPr>
          <a:xfrm>
            <a:off x="12382500" y="6581006"/>
            <a:ext cx="3693623" cy="0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77">
            <a:extLst>
              <a:ext uri="{FF2B5EF4-FFF2-40B4-BE49-F238E27FC236}">
                <a16:creationId xmlns:a16="http://schemas.microsoft.com/office/drawing/2014/main" id="{D8F10641-7A25-DD8E-E889-D0F334DF68B1}"/>
              </a:ext>
            </a:extLst>
          </p:cNvPr>
          <p:cNvCxnSpPr>
            <a:cxnSpLocks/>
            <a:stCxn id="12" idx="0"/>
          </p:cNvCxnSpPr>
          <p:nvPr userDrawn="1"/>
        </p:nvCxnSpPr>
        <p:spPr>
          <a:xfrm flipV="1">
            <a:off x="16066188" y="6581006"/>
            <a:ext cx="9183" cy="37852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FF793C3-0947-EC30-90A1-AEB8E094489F}"/>
              </a:ext>
            </a:extLst>
          </p:cNvPr>
          <p:cNvSpPr txBox="1"/>
          <p:nvPr userDrawn="1"/>
        </p:nvSpPr>
        <p:spPr>
          <a:xfrm>
            <a:off x="62799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C84BD38-1F93-2BF9-D209-9612F56D533E}"/>
              </a:ext>
            </a:extLst>
          </p:cNvPr>
          <p:cNvSpPr txBox="1"/>
          <p:nvPr userDrawn="1"/>
        </p:nvSpPr>
        <p:spPr>
          <a:xfrm>
            <a:off x="107376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5232E2D-A6A9-98EF-2511-1AAF38E4C4D1}"/>
              </a:ext>
            </a:extLst>
          </p:cNvPr>
          <p:cNvSpPr txBox="1"/>
          <p:nvPr userDrawn="1"/>
        </p:nvSpPr>
        <p:spPr>
          <a:xfrm>
            <a:off x="14433309" y="8684457"/>
            <a:ext cx="3289782" cy="66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설명</a:t>
            </a:r>
          </a:p>
        </p:txBody>
      </p:sp>
      <p:sp>
        <p:nvSpPr>
          <p:cNvPr id="95" name="텍스트 개체 틀 4">
            <a:extLst>
              <a:ext uri="{FF2B5EF4-FFF2-40B4-BE49-F238E27FC236}">
                <a16:creationId xmlns:a16="http://schemas.microsoft.com/office/drawing/2014/main" id="{B747C2C3-C4BD-5011-B022-D1DFCC3767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20856" y="2301273"/>
            <a:ext cx="4460893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A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98" name="텍스트 개체 틀 4">
            <a:extLst>
              <a:ext uri="{FF2B5EF4-FFF2-40B4-BE49-F238E27FC236}">
                <a16:creationId xmlns:a16="http://schemas.microsoft.com/office/drawing/2014/main" id="{9253572A-63FC-6F53-282B-6ACCF2F36B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44156" y="4606323"/>
            <a:ext cx="4460893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B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99" name="텍스트 개체 틀 4">
            <a:extLst>
              <a:ext uri="{FF2B5EF4-FFF2-40B4-BE49-F238E27FC236}">
                <a16:creationId xmlns:a16="http://schemas.microsoft.com/office/drawing/2014/main" id="{A8744449-D662-799F-8DBD-577278C6A56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1997556" y="4606323"/>
            <a:ext cx="4460893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C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0" name="텍스트 개체 틀 4">
            <a:extLst>
              <a:ext uri="{FF2B5EF4-FFF2-40B4-BE49-F238E27FC236}">
                <a16:creationId xmlns:a16="http://schemas.microsoft.com/office/drawing/2014/main" id="{85838E07-50AE-817F-C390-A021E15F35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8685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D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1" name="텍스트 개체 틀 4">
            <a:extLst>
              <a:ext uri="{FF2B5EF4-FFF2-40B4-BE49-F238E27FC236}">
                <a16:creationId xmlns:a16="http://schemas.microsoft.com/office/drawing/2014/main" id="{65A5D1AC-4144-5E43-617C-72294DAEF7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6350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E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2" name="텍스트 개체 틀 4">
            <a:extLst>
              <a:ext uri="{FF2B5EF4-FFF2-40B4-BE49-F238E27FC236}">
                <a16:creationId xmlns:a16="http://schemas.microsoft.com/office/drawing/2014/main" id="{1DD7E9ED-B971-2B63-97FC-383F06C2648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74025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F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103" name="텍스트 개체 틀 4">
            <a:extLst>
              <a:ext uri="{FF2B5EF4-FFF2-40B4-BE49-F238E27FC236}">
                <a16:creationId xmlns:a16="http://schemas.microsoft.com/office/drawing/2014/main" id="{5C215267-033D-A551-9158-8C73E639FD0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4416907" y="6968523"/>
            <a:ext cx="3287134" cy="157316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  <a:p>
            <a:pPr lvl="0"/>
            <a:r>
              <a:rPr kumimoji="1" lang="en-US" altLang="ko-KR" dirty="0"/>
              <a:t>(</a:t>
            </a:r>
            <a:r>
              <a:rPr kumimoji="1" lang="ko-KR" altLang="en-US" dirty="0"/>
              <a:t>부가 설명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288722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1CE64997-E7FE-F497-D26B-C56CFAB63483}"/>
              </a:ext>
            </a:extLst>
          </p:cNvPr>
          <p:cNvCxnSpPr>
            <a:cxnSpLocks/>
            <a:stCxn id="14" idx="2"/>
          </p:cNvCxnSpPr>
          <p:nvPr userDrawn="1"/>
        </p:nvCxnSpPr>
        <p:spPr>
          <a:xfrm>
            <a:off x="10133464" y="3066357"/>
            <a:ext cx="0" cy="3761979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521E6EF7-F677-9C04-05D2-17238DBA63C2}"/>
              </a:ext>
            </a:extLst>
          </p:cNvPr>
          <p:cNvCxnSpPr>
            <a:stCxn id="19" idx="0"/>
            <a:endCxn id="20" idx="0"/>
          </p:cNvCxnSpPr>
          <p:nvPr userDrawn="1"/>
        </p:nvCxnSpPr>
        <p:spPr>
          <a:xfrm rot="5400000" flipH="1" flipV="1">
            <a:off x="10133465" y="2618357"/>
            <a:ext cx="12700" cy="9377031"/>
          </a:xfrm>
          <a:prstGeom prst="bentConnector3">
            <a:avLst>
              <a:gd name="adj1" fmla="val 3690661"/>
            </a:avLst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A1E473-9937-D139-33E3-6B462C0A2DDF}"/>
              </a:ext>
            </a:extLst>
          </p:cNvPr>
          <p:cNvSpPr>
            <a:spLocks noChangeAspect="1"/>
          </p:cNvSpPr>
          <p:nvPr userDrawn="1"/>
        </p:nvSpPr>
        <p:spPr>
          <a:xfrm>
            <a:off x="8625618" y="2097032"/>
            <a:ext cx="3015691" cy="969325"/>
          </a:xfrm>
          <a:prstGeom prst="rect">
            <a:avLst/>
          </a:prstGeom>
          <a:solidFill>
            <a:srgbClr val="8842FF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A01188-A199-CF2B-C0B9-083F6074070A}"/>
              </a:ext>
            </a:extLst>
          </p:cNvPr>
          <p:cNvSpPr>
            <a:spLocks noChangeAspect="1"/>
          </p:cNvSpPr>
          <p:nvPr userDrawn="1"/>
        </p:nvSpPr>
        <p:spPr>
          <a:xfrm>
            <a:off x="3208494" y="3320923"/>
            <a:ext cx="3891137" cy="785684"/>
          </a:xfrm>
          <a:prstGeom prst="rect">
            <a:avLst/>
          </a:prstGeom>
          <a:solidFill>
            <a:srgbClr val="00BCE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6A0C4E-95E7-15EA-06FA-88CCA97B007C}"/>
              </a:ext>
            </a:extLst>
          </p:cNvPr>
          <p:cNvSpPr>
            <a:spLocks noChangeAspect="1"/>
          </p:cNvSpPr>
          <p:nvPr userDrawn="1"/>
        </p:nvSpPr>
        <p:spPr>
          <a:xfrm>
            <a:off x="13406542" y="3320923"/>
            <a:ext cx="3891137" cy="785684"/>
          </a:xfrm>
          <a:prstGeom prst="rect">
            <a:avLst/>
          </a:prstGeom>
          <a:solidFill>
            <a:srgbClr val="FF97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E54AB1-7273-A4ED-40B7-9827C6C4BDB1}"/>
              </a:ext>
            </a:extLst>
          </p:cNvPr>
          <p:cNvSpPr>
            <a:spLocks noChangeAspect="1"/>
          </p:cNvSpPr>
          <p:nvPr userDrawn="1"/>
        </p:nvSpPr>
        <p:spPr>
          <a:xfrm>
            <a:off x="8229594" y="4134004"/>
            <a:ext cx="3807738" cy="969325"/>
          </a:xfrm>
          <a:prstGeom prst="rect">
            <a:avLst/>
          </a:prstGeom>
          <a:solidFill>
            <a:srgbClr val="9FCF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4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E2150C-1F28-0FC1-AA93-159D9E06CF46}"/>
              </a:ext>
            </a:extLst>
          </p:cNvPr>
          <p:cNvSpPr>
            <a:spLocks noChangeAspect="1"/>
          </p:cNvSpPr>
          <p:nvPr userDrawn="1"/>
        </p:nvSpPr>
        <p:spPr>
          <a:xfrm>
            <a:off x="8229596" y="5447442"/>
            <a:ext cx="3807738" cy="974951"/>
          </a:xfrm>
          <a:prstGeom prst="rect">
            <a:avLst/>
          </a:prstGeom>
          <a:solidFill>
            <a:srgbClr val="FF6C8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b="1" i="0" dirty="0">
              <a:solidFill>
                <a:schemeClr val="tx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F26112-1CA6-52C3-F9D4-431887D229E4}"/>
              </a:ext>
            </a:extLst>
          </p:cNvPr>
          <p:cNvSpPr>
            <a:spLocks noChangeAspect="1"/>
          </p:cNvSpPr>
          <p:nvPr userDrawn="1"/>
        </p:nvSpPr>
        <p:spPr>
          <a:xfrm>
            <a:off x="3208494" y="7306872"/>
            <a:ext cx="4472911" cy="78568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89AA1D-A714-38FA-3A15-7EC0FE24967F}"/>
              </a:ext>
            </a:extLst>
          </p:cNvPr>
          <p:cNvSpPr>
            <a:spLocks noChangeAspect="1"/>
          </p:cNvSpPr>
          <p:nvPr userDrawn="1"/>
        </p:nvSpPr>
        <p:spPr>
          <a:xfrm>
            <a:off x="12585525" y="7306872"/>
            <a:ext cx="4472911" cy="78568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3516D0-5242-D09C-20FA-48A5683D8EC5}"/>
              </a:ext>
            </a:extLst>
          </p:cNvPr>
          <p:cNvSpPr>
            <a:spLocks noChangeAspect="1"/>
          </p:cNvSpPr>
          <p:nvPr userDrawn="1"/>
        </p:nvSpPr>
        <p:spPr>
          <a:xfrm>
            <a:off x="3208494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3488E8-E885-BE6E-C718-3A6AAEBABA5D}"/>
              </a:ext>
            </a:extLst>
          </p:cNvPr>
          <p:cNvSpPr>
            <a:spLocks noChangeAspect="1"/>
          </p:cNvSpPr>
          <p:nvPr userDrawn="1"/>
        </p:nvSpPr>
        <p:spPr>
          <a:xfrm>
            <a:off x="5197107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B2840F-BD6D-F4CB-BB7E-16343010B2D5}"/>
              </a:ext>
            </a:extLst>
          </p:cNvPr>
          <p:cNvSpPr>
            <a:spLocks noChangeAspect="1"/>
          </p:cNvSpPr>
          <p:nvPr userDrawn="1"/>
        </p:nvSpPr>
        <p:spPr>
          <a:xfrm>
            <a:off x="7185720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BB974C-F62F-E2EE-8994-1907442E1A2A}"/>
              </a:ext>
            </a:extLst>
          </p:cNvPr>
          <p:cNvSpPr>
            <a:spLocks noChangeAspect="1"/>
          </p:cNvSpPr>
          <p:nvPr userDrawn="1"/>
        </p:nvSpPr>
        <p:spPr>
          <a:xfrm>
            <a:off x="9174333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BDB95C-FFF8-7969-CCC7-8C3BACD9FAF9}"/>
              </a:ext>
            </a:extLst>
          </p:cNvPr>
          <p:cNvSpPr>
            <a:spLocks noChangeAspect="1"/>
          </p:cNvSpPr>
          <p:nvPr userDrawn="1"/>
        </p:nvSpPr>
        <p:spPr>
          <a:xfrm>
            <a:off x="11162946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B3F021-3A41-0E0E-34E0-3AC975F69E62}"/>
              </a:ext>
            </a:extLst>
          </p:cNvPr>
          <p:cNvSpPr>
            <a:spLocks noChangeAspect="1"/>
          </p:cNvSpPr>
          <p:nvPr userDrawn="1"/>
        </p:nvSpPr>
        <p:spPr>
          <a:xfrm>
            <a:off x="13151559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266AAB-5684-E843-588E-F96358FF3C94}"/>
              </a:ext>
            </a:extLst>
          </p:cNvPr>
          <p:cNvSpPr>
            <a:spLocks noChangeAspect="1"/>
          </p:cNvSpPr>
          <p:nvPr userDrawn="1"/>
        </p:nvSpPr>
        <p:spPr>
          <a:xfrm>
            <a:off x="15140169" y="8370128"/>
            <a:ext cx="1918267" cy="996774"/>
          </a:xfrm>
          <a:prstGeom prst="rect">
            <a:avLst/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b="1" i="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A5720461-DEE6-054C-B6BB-7DA1B744178D}"/>
              </a:ext>
            </a:extLst>
          </p:cNvPr>
          <p:cNvCxnSpPr>
            <a:stCxn id="15" idx="3"/>
            <a:endCxn id="16" idx="1"/>
          </p:cNvCxnSpPr>
          <p:nvPr userDrawn="1"/>
        </p:nvCxnSpPr>
        <p:spPr>
          <a:xfrm>
            <a:off x="7099631" y="3713765"/>
            <a:ext cx="6306911" cy="0"/>
          </a:xfrm>
          <a:prstGeom prst="line">
            <a:avLst/>
          </a:prstGeom>
          <a:ln w="38100">
            <a:solidFill>
              <a:srgbClr val="884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68A7D9D0-CE93-BA8B-5D12-033933E7630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16F951B3-E4CE-0172-4E6C-B0AAFE92EF6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10BB3985-C391-47F1-7B5A-FABC3EE3BBF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5DF1C4C-8DD5-9B08-A28D-16A622DF479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06ED43FF-051F-4F92-D568-8E9A6BC0BC3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198A0223-2B38-48A7-A781-EB4D878ACBE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EE52B9EB-D2CC-C04D-09FE-60B899907F3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671617" y="2130355"/>
            <a:ext cx="2950642" cy="9012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A</a:t>
            </a:r>
          </a:p>
        </p:txBody>
      </p:sp>
      <p:sp>
        <p:nvSpPr>
          <p:cNvPr id="30" name="텍스트 개체 틀 4">
            <a:extLst>
              <a:ext uri="{FF2B5EF4-FFF2-40B4-BE49-F238E27FC236}">
                <a16:creationId xmlns:a16="http://schemas.microsoft.com/office/drawing/2014/main" id="{BB97FB3B-D51D-C052-DAE6-C57C493F841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04266" y="3330505"/>
            <a:ext cx="3891137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B</a:t>
            </a:r>
          </a:p>
        </p:txBody>
      </p:sp>
      <p:sp>
        <p:nvSpPr>
          <p:cNvPr id="31" name="텍스트 개체 틀 4">
            <a:extLst>
              <a:ext uri="{FF2B5EF4-FFF2-40B4-BE49-F238E27FC236}">
                <a16:creationId xmlns:a16="http://schemas.microsoft.com/office/drawing/2014/main" id="{B72B9A52-68B6-B14D-A811-51DBBD01DBD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3415066" y="3330505"/>
            <a:ext cx="3891137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C</a:t>
            </a:r>
          </a:p>
        </p:txBody>
      </p:sp>
      <p:sp>
        <p:nvSpPr>
          <p:cNvPr id="32" name="텍스트 개체 틀 4">
            <a:extLst>
              <a:ext uri="{FF2B5EF4-FFF2-40B4-BE49-F238E27FC236}">
                <a16:creationId xmlns:a16="http://schemas.microsoft.com/office/drawing/2014/main" id="{D30819B4-725D-852E-9697-6D480606638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33467" y="4134003"/>
            <a:ext cx="3803866" cy="969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D</a:t>
            </a: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DE6207CF-0FB3-77A7-E31A-CDDD64FBBD4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3467" y="5448453"/>
            <a:ext cx="3803866" cy="9693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E</a:t>
            </a:r>
          </a:p>
        </p:txBody>
      </p:sp>
      <p:sp>
        <p:nvSpPr>
          <p:cNvPr id="35" name="텍스트 개체 틀 4">
            <a:extLst>
              <a:ext uri="{FF2B5EF4-FFF2-40B4-BE49-F238E27FC236}">
                <a16:creationId xmlns:a16="http://schemas.microsoft.com/office/drawing/2014/main" id="{B959F74B-C09B-B8DC-93BB-73883C730E6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24237" y="7333580"/>
            <a:ext cx="4457168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F</a:t>
            </a:r>
          </a:p>
        </p:txBody>
      </p:sp>
      <p:sp>
        <p:nvSpPr>
          <p:cNvPr id="37" name="텍스트 개체 틀 4">
            <a:extLst>
              <a:ext uri="{FF2B5EF4-FFF2-40B4-BE49-F238E27FC236}">
                <a16:creationId xmlns:a16="http://schemas.microsoft.com/office/drawing/2014/main" id="{6406CC11-AA5A-61F1-C2B5-D9F9F3A2682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2596837" y="7333580"/>
            <a:ext cx="4457168" cy="7589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F</a:t>
            </a:r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D43BAAC0-0EB2-666B-778A-CDD4D24EABB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242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D09F6D46-B977-347F-4DAC-7A2A315FBAE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18638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3" name="텍스트 개체 틀 4">
            <a:extLst>
              <a:ext uri="{FF2B5EF4-FFF2-40B4-BE49-F238E27FC236}">
                <a16:creationId xmlns:a16="http://schemas.microsoft.com/office/drawing/2014/main" id="{56FAC99B-BB8F-0DF5-6B9C-21B40712390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678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A54DE6F7-460A-0321-CBA9-E99410AAE82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866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6" name="텍스트 개체 틀 4">
            <a:extLst>
              <a:ext uri="{FF2B5EF4-FFF2-40B4-BE49-F238E27FC236}">
                <a16:creationId xmlns:a16="http://schemas.microsoft.com/office/drawing/2014/main" id="{B40D111C-D085-5F92-E50B-401FAFCA4A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51495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7" name="텍스트 개체 틀 4">
            <a:extLst>
              <a:ext uri="{FF2B5EF4-FFF2-40B4-BE49-F238E27FC236}">
                <a16:creationId xmlns:a16="http://schemas.microsoft.com/office/drawing/2014/main" id="{741081F3-B2A5-BB60-95BF-5AE294B7F94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16833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49" name="텍스트 개체 틀 4">
            <a:extLst>
              <a:ext uri="{FF2B5EF4-FFF2-40B4-BE49-F238E27FC236}">
                <a16:creationId xmlns:a16="http://schemas.microsoft.com/office/drawing/2014/main" id="{E9A50642-ABE8-EBC1-E5BF-7E7A18499DB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168087" y="8381329"/>
            <a:ext cx="1918267" cy="9855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en-US" altLang="ko-Kore-KR" dirty="0"/>
              <a:t>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B1979-DBC1-0D9B-B3BC-CAAD279C40A9}"/>
              </a:ext>
            </a:extLst>
          </p:cNvPr>
          <p:cNvSpPr txBox="1"/>
          <p:nvPr userDrawn="1"/>
        </p:nvSpPr>
        <p:spPr>
          <a:xfrm>
            <a:off x="17638643" y="9568070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/>
            <a:endParaRPr kumimoji="1" lang="ko-Kore-KR" altLang="en-US" sz="3800" b="1" i="0" dirty="0">
              <a:solidFill>
                <a:schemeClr val="bg1"/>
              </a:solidFill>
              <a:latin typeface="Elice DX Neolli OTF Bold" panose="020B0600000101010101" pitchFamily="34" charset="-127"/>
              <a:ea typeface="Elice DX Neolli 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85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라일락, 바이올렛색, 마젠타, 보라색이(가) 표시된 사진&#10;&#10;자동 생성된 설명">
            <a:extLst>
              <a:ext uri="{FF2B5EF4-FFF2-40B4-BE49-F238E27FC236}">
                <a16:creationId xmlns:a16="http://schemas.microsoft.com/office/drawing/2014/main" id="{2495EA91-4D48-9B7D-31B5-1925F558F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2"/>
            <a:ext cx="20313654" cy="11426428"/>
          </a:xfrm>
          <a:prstGeom prst="rect">
            <a:avLst/>
          </a:prstGeom>
        </p:spPr>
      </p:pic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4B994BD9-87DD-3A70-1EC7-8ABABB28BC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95540" y="2517033"/>
            <a:ext cx="17309866" cy="8070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4800" b="0" i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 altLang="ko-KR" dirty="0"/>
              <a:t>0. </a:t>
            </a:r>
            <a:r>
              <a:rPr lang="ko-KR" altLang="en-US" dirty="0"/>
              <a:t>챕터명 입력</a:t>
            </a:r>
            <a:r>
              <a:rPr lang="en-US" altLang="ko-KR" dirty="0"/>
              <a:t>(</a:t>
            </a:r>
            <a:r>
              <a:rPr lang="ko-KR" altLang="en-US" dirty="0"/>
              <a:t>여백 포함 최대 </a:t>
            </a:r>
            <a:r>
              <a:rPr lang="en-US" altLang="ko-KR" dirty="0"/>
              <a:t>32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F2472A-4175-C614-0C95-FB6A7AF93D6F}"/>
              </a:ext>
            </a:extLst>
          </p:cNvPr>
          <p:cNvGrpSpPr/>
          <p:nvPr userDrawn="1"/>
        </p:nvGrpSpPr>
        <p:grpSpPr>
          <a:xfrm>
            <a:off x="16128795" y="10578284"/>
            <a:ext cx="3703311" cy="446276"/>
            <a:chOff x="12716036" y="10172844"/>
            <a:chExt cx="3703311" cy="4462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2A174E-FABA-A332-BE3B-78CDA6D111BE}"/>
                </a:ext>
              </a:extLst>
            </p:cNvPr>
            <p:cNvSpPr txBox="1"/>
            <p:nvPr userDrawn="1"/>
          </p:nvSpPr>
          <p:spPr>
            <a:xfrm>
              <a:off x="12929289" y="10172844"/>
              <a:ext cx="349005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en-US" altLang="ko-Kore-KR" dirty="0">
                  <a:solidFill>
                    <a:schemeClr val="bg1"/>
                  </a:solidFill>
                </a:rPr>
                <a:t>Elice. All Rights Reserved</a:t>
              </a:r>
              <a:endParaRPr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5D0F68-51E0-7FF4-D228-C37397C41923}"/>
                </a:ext>
              </a:extLst>
            </p:cNvPr>
            <p:cNvSpPr txBox="1"/>
            <p:nvPr userDrawn="1"/>
          </p:nvSpPr>
          <p:spPr>
            <a:xfrm>
              <a:off x="12716036" y="10234576"/>
              <a:ext cx="364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r">
                <a:defRPr sz="2300" b="0" i="0">
                  <a:solidFill>
                    <a:srgbClr val="4D4D4D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lvl="0"/>
              <a:r>
                <a:rPr lang="ko-Kore-KR" altLang="en-US" sz="1600" dirty="0">
                  <a:solidFill>
                    <a:schemeClr val="bg1"/>
                  </a:solidFill>
                </a:rPr>
                <a:t>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704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79522ABD-83B3-E252-FD0B-F347718BA6A0}"/>
              </a:ext>
            </a:extLst>
          </p:cNvPr>
          <p:cNvSpPr/>
          <p:nvPr userDrawn="1"/>
        </p:nvSpPr>
        <p:spPr>
          <a:xfrm>
            <a:off x="5249532" y="2340450"/>
            <a:ext cx="4094922" cy="4094922"/>
          </a:xfrm>
          <a:prstGeom prst="ellipse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071BCB1-C4C6-4E78-6694-900A01897EA7}"/>
              </a:ext>
            </a:extLst>
          </p:cNvPr>
          <p:cNvSpPr/>
          <p:nvPr userDrawn="1"/>
        </p:nvSpPr>
        <p:spPr>
          <a:xfrm>
            <a:off x="6671108" y="5004137"/>
            <a:ext cx="4094922" cy="4094922"/>
          </a:xfrm>
          <a:prstGeom prst="ellipse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8E83DA7-3C86-2D6B-9D00-0EBA25ED2340}"/>
              </a:ext>
            </a:extLst>
          </p:cNvPr>
          <p:cNvSpPr/>
          <p:nvPr userDrawn="1"/>
        </p:nvSpPr>
        <p:spPr>
          <a:xfrm>
            <a:off x="3827955" y="5004137"/>
            <a:ext cx="4094922" cy="4094922"/>
          </a:xfrm>
          <a:prstGeom prst="ellipse">
            <a:avLst/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CCDA93-F33C-C6AE-B001-08B9723E24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49531" y="2360328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120CF809-5F4D-EF48-81C5-6F34EB18FA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7954" y="5012206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ADCDCFD2-3A93-CF11-EE0E-7E3FEB4AAC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71108" y="5012206"/>
            <a:ext cx="4094922" cy="409492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550A293C-34D9-D9C2-4A46-44124ECDB0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3639" y="2648262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710E45CF-5AD7-DCA8-B3F1-E54610B1E68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063639" y="5021844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2" name="텍스트 개체 틀 7">
            <a:extLst>
              <a:ext uri="{FF2B5EF4-FFF2-40B4-BE49-F238E27FC236}">
                <a16:creationId xmlns:a16="http://schemas.microsoft.com/office/drawing/2014/main" id="{B0C243B7-CBBA-85C0-847E-B15B3B9A823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063639" y="7368383"/>
            <a:ext cx="6533598" cy="17387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개념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48499745-61FB-D1A4-81A9-56B1E30D9F8B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2BF87FD-48DE-7C22-7647-19DD6D339A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D604FD55-3159-0A7C-60ED-84D5804155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B33D5FF-2643-9EF4-6F4A-F69C226948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2A29C956-B561-9631-5752-01EC2211FA6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AB7EFD69-7347-4605-24EC-0581B919283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433523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794C49A-2217-A70A-1EB4-6A883C8937D0}"/>
              </a:ext>
            </a:extLst>
          </p:cNvPr>
          <p:cNvSpPr/>
          <p:nvPr userDrawn="1"/>
        </p:nvSpPr>
        <p:spPr>
          <a:xfrm>
            <a:off x="2346232" y="7743434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텍스트 개체 틀 12">
            <a:extLst>
              <a:ext uri="{FF2B5EF4-FFF2-40B4-BE49-F238E27FC236}">
                <a16:creationId xmlns:a16="http://schemas.microsoft.com/office/drawing/2014/main" id="{9FFFB54C-EFB2-309E-0D35-4EFE89408B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46231" y="7915145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5" name="텍스트 개체 틀 12">
            <a:extLst>
              <a:ext uri="{FF2B5EF4-FFF2-40B4-BE49-F238E27FC236}">
                <a16:creationId xmlns:a16="http://schemas.microsoft.com/office/drawing/2014/main" id="{DC1CF6D9-107F-EFA5-1A06-100617A338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91556" y="8299586"/>
            <a:ext cx="3426804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46" name="텍스트 개체 틀 12">
            <a:extLst>
              <a:ext uri="{FF2B5EF4-FFF2-40B4-BE49-F238E27FC236}">
                <a16:creationId xmlns:a16="http://schemas.microsoft.com/office/drawing/2014/main" id="{FEA2D6A9-E295-A882-6C0A-F8F96C69D1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91556" y="7696515"/>
            <a:ext cx="3426804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1D139500-FAD1-557C-DCC5-33C1E49271AF}"/>
              </a:ext>
            </a:extLst>
          </p:cNvPr>
          <p:cNvSpPr/>
          <p:nvPr userDrawn="1"/>
        </p:nvSpPr>
        <p:spPr>
          <a:xfrm>
            <a:off x="5812374" y="6041347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텍스트 개체 틀 12">
            <a:extLst>
              <a:ext uri="{FF2B5EF4-FFF2-40B4-BE49-F238E27FC236}">
                <a16:creationId xmlns:a16="http://schemas.microsoft.com/office/drawing/2014/main" id="{909341E5-93E5-078C-F96B-B51CDFAA6D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2373" y="6213058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54" name="텍스트 개체 틀 12">
            <a:extLst>
              <a:ext uri="{FF2B5EF4-FFF2-40B4-BE49-F238E27FC236}">
                <a16:creationId xmlns:a16="http://schemas.microsoft.com/office/drawing/2014/main" id="{C148D45F-2971-44BC-F7CC-98D6501FC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57698" y="6597499"/>
            <a:ext cx="3426804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55" name="텍스트 개체 틀 12">
            <a:extLst>
              <a:ext uri="{FF2B5EF4-FFF2-40B4-BE49-F238E27FC236}">
                <a16:creationId xmlns:a16="http://schemas.microsoft.com/office/drawing/2014/main" id="{A02FD833-783E-E325-F7BC-10E4AF4B2EB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57698" y="5994428"/>
            <a:ext cx="3426804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B3D500A2-787D-47CB-57F0-05221B9E8C12}"/>
              </a:ext>
            </a:extLst>
          </p:cNvPr>
          <p:cNvSpPr/>
          <p:nvPr userDrawn="1"/>
        </p:nvSpPr>
        <p:spPr>
          <a:xfrm>
            <a:off x="9256821" y="4282360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8" name="텍스트 개체 틀 12">
            <a:extLst>
              <a:ext uri="{FF2B5EF4-FFF2-40B4-BE49-F238E27FC236}">
                <a16:creationId xmlns:a16="http://schemas.microsoft.com/office/drawing/2014/main" id="{C2E1F1E5-E055-18F4-DA00-8ACECF72E27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56820" y="4454071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59" name="텍스트 개체 틀 12">
            <a:extLst>
              <a:ext uri="{FF2B5EF4-FFF2-40B4-BE49-F238E27FC236}">
                <a16:creationId xmlns:a16="http://schemas.microsoft.com/office/drawing/2014/main" id="{18D9E98F-6A71-1E23-2FCD-AF186723E5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688893" y="4838512"/>
            <a:ext cx="3426804" cy="501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서브</a:t>
            </a:r>
            <a:r>
              <a:rPr kumimoji="1" lang="ko-KR" altLang="en-US" dirty="0"/>
              <a:t> 타이틀</a:t>
            </a:r>
            <a:endParaRPr kumimoji="1" lang="ko-Kore-KR" altLang="en-US" dirty="0"/>
          </a:p>
        </p:txBody>
      </p:sp>
      <p:sp>
        <p:nvSpPr>
          <p:cNvPr id="60" name="텍스트 개체 틀 12">
            <a:extLst>
              <a:ext uri="{FF2B5EF4-FFF2-40B4-BE49-F238E27FC236}">
                <a16:creationId xmlns:a16="http://schemas.microsoft.com/office/drawing/2014/main" id="{5EDD0C59-8AA8-7F50-1AC3-E7BCEF51B0F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688893" y="4235441"/>
            <a:ext cx="3426804" cy="6030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타이틀</a:t>
            </a: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B93E35A6-E1BA-151E-3A40-81CE4DD8F982}"/>
              </a:ext>
            </a:extLst>
          </p:cNvPr>
          <p:cNvSpPr/>
          <p:nvPr userDrawn="1"/>
        </p:nvSpPr>
        <p:spPr>
          <a:xfrm>
            <a:off x="12688016" y="2646952"/>
            <a:ext cx="3607906" cy="1010272"/>
          </a:xfrm>
          <a:prstGeom prst="roundRect">
            <a:avLst>
              <a:gd name="adj" fmla="val 0"/>
            </a:avLst>
          </a:prstGeom>
          <a:solidFill>
            <a:srgbClr val="8F6C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ore-KR" altLang="en-US" sz="3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텍스트 개체 틀 12">
            <a:extLst>
              <a:ext uri="{FF2B5EF4-FFF2-40B4-BE49-F238E27FC236}">
                <a16:creationId xmlns:a16="http://schemas.microsoft.com/office/drawing/2014/main" id="{8561E9BF-C02E-3C7A-A2F7-17885DFBD08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688015" y="2818663"/>
            <a:ext cx="3607907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6" name="위로 굽은 화살표[B] 5">
            <a:extLst>
              <a:ext uri="{FF2B5EF4-FFF2-40B4-BE49-F238E27FC236}">
                <a16:creationId xmlns:a16="http://schemas.microsoft.com/office/drawing/2014/main" id="{056496DD-C6E1-AE55-795F-7FDE93618E22}"/>
              </a:ext>
            </a:extLst>
          </p:cNvPr>
          <p:cNvSpPr/>
          <p:nvPr userDrawn="1"/>
        </p:nvSpPr>
        <p:spPr>
          <a:xfrm>
            <a:off x="12883657" y="3792179"/>
            <a:ext cx="1641339" cy="936232"/>
          </a:xfrm>
          <a:prstGeom prst="bentUpArrow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위로 굽은 화살표[B] 35">
            <a:extLst>
              <a:ext uri="{FF2B5EF4-FFF2-40B4-BE49-F238E27FC236}">
                <a16:creationId xmlns:a16="http://schemas.microsoft.com/office/drawing/2014/main" id="{F2EA11B6-860C-7E0B-2197-ED612AEAABCA}"/>
              </a:ext>
            </a:extLst>
          </p:cNvPr>
          <p:cNvSpPr/>
          <p:nvPr userDrawn="1"/>
        </p:nvSpPr>
        <p:spPr>
          <a:xfrm>
            <a:off x="9431789" y="5446809"/>
            <a:ext cx="1641339" cy="936232"/>
          </a:xfrm>
          <a:prstGeom prst="bentUpArrow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위로 굽은 화살표[B] 36">
            <a:extLst>
              <a:ext uri="{FF2B5EF4-FFF2-40B4-BE49-F238E27FC236}">
                <a16:creationId xmlns:a16="http://schemas.microsoft.com/office/drawing/2014/main" id="{00E2CE4A-F253-0120-31B4-6352877DAE6A}"/>
              </a:ext>
            </a:extLst>
          </p:cNvPr>
          <p:cNvSpPr/>
          <p:nvPr userDrawn="1"/>
        </p:nvSpPr>
        <p:spPr>
          <a:xfrm>
            <a:off x="5966669" y="7203036"/>
            <a:ext cx="1641339" cy="936232"/>
          </a:xfrm>
          <a:prstGeom prst="bentUpArrow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8B8782-DE93-7EFD-1C21-2495B286A703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C3D10B61-E46E-EE28-461D-FDCFF187847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DB86CE78-8EC0-C2F1-60E1-99DB592B17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B514E2-1A87-561F-3E7D-DE95D5FF32E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02B1A681-BC38-A9E4-8B7F-9ABC7AEB2F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61F8548-5041-58EC-700F-04CE427199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67525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58026942-5649-8DC5-B4B2-98EE88161362}"/>
              </a:ext>
            </a:extLst>
          </p:cNvPr>
          <p:cNvSpPr/>
          <p:nvPr userDrawn="1"/>
        </p:nvSpPr>
        <p:spPr>
          <a:xfrm>
            <a:off x="6150080" y="3681133"/>
            <a:ext cx="3563109" cy="356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68A1142D-B39D-403E-C785-59287DAAD1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54905" y="7779682"/>
            <a:ext cx="14197491" cy="8356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4614" tIns="84614" rIns="84614" bIns="84614" numCol="1" spcCol="38100" rtlCol="0" anchor="t">
            <a:spAutoFit/>
          </a:bodyPr>
          <a:lstStyle>
            <a:lvl1pPr marL="0" marR="0" indent="0" algn="ctr" defTabSz="973044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ore-KR" altLang="en-US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내용을 입력해주세요</a:t>
            </a:r>
            <a:endParaRPr kumimoji="1" lang="ko-Kore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0BE5336-B476-2102-FE84-8C453AA445ED}"/>
              </a:ext>
            </a:extLst>
          </p:cNvPr>
          <p:cNvSpPr/>
          <p:nvPr userDrawn="1"/>
        </p:nvSpPr>
        <p:spPr>
          <a:xfrm>
            <a:off x="10951954" y="3681133"/>
            <a:ext cx="3563109" cy="356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E1358880-D7E9-AE5B-B46E-215AC028A2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50079" y="2911007"/>
            <a:ext cx="3563109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29" name="텍스트 개체 틀 4">
            <a:extLst>
              <a:ext uri="{FF2B5EF4-FFF2-40B4-BE49-F238E27FC236}">
                <a16:creationId xmlns:a16="http://schemas.microsoft.com/office/drawing/2014/main" id="{256AB844-5E1C-6ED1-4D3F-085A633EA1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951953" y="2911006"/>
            <a:ext cx="3563109" cy="66685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30" name="그림 개체 틀 4">
            <a:extLst>
              <a:ext uri="{FF2B5EF4-FFF2-40B4-BE49-F238E27FC236}">
                <a16:creationId xmlns:a16="http://schemas.microsoft.com/office/drawing/2014/main" id="{10CC456B-392C-3A92-2C8E-F3A4F0774E3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6852703" y="4370746"/>
            <a:ext cx="2157860" cy="21606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1" name="그림 개체 틀 4">
            <a:extLst>
              <a:ext uri="{FF2B5EF4-FFF2-40B4-BE49-F238E27FC236}">
                <a16:creationId xmlns:a16="http://schemas.microsoft.com/office/drawing/2014/main" id="{0463E3DD-DB63-8B3B-731D-093A3CD4767A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11654577" y="4382341"/>
            <a:ext cx="2157860" cy="216069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EF73D4-A345-9EF6-14E2-B81CDA4FEDB0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51609F1F-700D-3E83-1A4A-05B6D79E4BA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32EAC4AD-C78C-E042-B1B6-1F117BFF398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4ABA08-04A0-27DC-4F10-8C9CC184A9D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16888275-DA14-6BFB-A1BB-4AF5027926A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A9A8DEF0-8465-E65D-EDE4-43C23274C7D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776451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E340776-FE24-E9D6-2117-F47B75F225BB}"/>
              </a:ext>
            </a:extLst>
          </p:cNvPr>
          <p:cNvSpPr/>
          <p:nvPr userDrawn="1"/>
        </p:nvSpPr>
        <p:spPr>
          <a:xfrm>
            <a:off x="4188483" y="5843461"/>
            <a:ext cx="6124689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4C9CC44-0366-198B-E2D3-E115506220C1}"/>
              </a:ext>
            </a:extLst>
          </p:cNvPr>
          <p:cNvSpPr/>
          <p:nvPr userDrawn="1"/>
        </p:nvSpPr>
        <p:spPr>
          <a:xfrm>
            <a:off x="10518403" y="5836549"/>
            <a:ext cx="6124690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34B8CC17-EFD1-8BDD-8A80-145E947E22F4}"/>
              </a:ext>
            </a:extLst>
          </p:cNvPr>
          <p:cNvSpPr/>
          <p:nvPr userDrawn="1"/>
        </p:nvSpPr>
        <p:spPr>
          <a:xfrm>
            <a:off x="10518403" y="2406831"/>
            <a:ext cx="6124690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06B2446-87B3-37E9-C814-9707BB64BCBB}"/>
              </a:ext>
            </a:extLst>
          </p:cNvPr>
          <p:cNvSpPr/>
          <p:nvPr userDrawn="1"/>
        </p:nvSpPr>
        <p:spPr>
          <a:xfrm>
            <a:off x="4188483" y="2406831"/>
            <a:ext cx="6124689" cy="3260781"/>
          </a:xfrm>
          <a:prstGeom prst="roundRect">
            <a:avLst>
              <a:gd name="adj" fmla="val 0"/>
            </a:avLst>
          </a:prstGeom>
          <a:solidFill>
            <a:srgbClr val="8842FF">
              <a:alpha val="30000"/>
            </a:srgbClr>
          </a:solidFill>
          <a:ln w="38100">
            <a:solidFill>
              <a:srgbClr val="884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026942-5649-8DC5-B4B2-98EE88161362}"/>
              </a:ext>
            </a:extLst>
          </p:cNvPr>
          <p:cNvSpPr/>
          <p:nvPr userDrawn="1"/>
        </p:nvSpPr>
        <p:spPr>
          <a:xfrm>
            <a:off x="8640816" y="3858468"/>
            <a:ext cx="3563109" cy="3563109"/>
          </a:xfrm>
          <a:prstGeom prst="ellipse">
            <a:avLst/>
          </a:prstGeom>
          <a:solidFill>
            <a:srgbClr val="884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ko-KR" altLang="en-US" sz="3200" b="1" dirty="0">
              <a:noFill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  <a:sym typeface="Helvetica Light"/>
            </a:endParaRP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E1358880-D7E9-AE5B-B46E-215AC028A26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343438" y="6319625"/>
            <a:ext cx="2157861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0" name="그림 개체 틀 4">
            <a:extLst>
              <a:ext uri="{FF2B5EF4-FFF2-40B4-BE49-F238E27FC236}">
                <a16:creationId xmlns:a16="http://schemas.microsoft.com/office/drawing/2014/main" id="{10CC456B-392C-3A92-2C8E-F3A4F0774E3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9343439" y="4369961"/>
            <a:ext cx="2157860" cy="19233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r>
              <a:rPr kumimoji="1" lang="ko-KR" altLang="en-US" dirty="0"/>
              <a:t>이미지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37" name="텍스트 개체 틀 12">
            <a:extLst>
              <a:ext uri="{FF2B5EF4-FFF2-40B4-BE49-F238E27FC236}">
                <a16:creationId xmlns:a16="http://schemas.microsoft.com/office/drawing/2014/main" id="{F9A2DC32-D260-7262-34D8-F0B7B938F4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01648" y="2633063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38" name="텍스트 개체 틀 12">
            <a:extLst>
              <a:ext uri="{FF2B5EF4-FFF2-40B4-BE49-F238E27FC236}">
                <a16:creationId xmlns:a16="http://schemas.microsoft.com/office/drawing/2014/main" id="{BB72D8AF-54D9-ED31-93F3-87132A606F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527292" y="2633063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39" name="텍스트 개체 틀 12">
            <a:extLst>
              <a:ext uri="{FF2B5EF4-FFF2-40B4-BE49-F238E27FC236}">
                <a16:creationId xmlns:a16="http://schemas.microsoft.com/office/drawing/2014/main" id="{67AD68D4-C6BA-6FEF-8BDE-A5BA01D655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527292" y="6046312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0" name="텍스트 개체 틀 12">
            <a:extLst>
              <a:ext uri="{FF2B5EF4-FFF2-40B4-BE49-F238E27FC236}">
                <a16:creationId xmlns:a16="http://schemas.microsoft.com/office/drawing/2014/main" id="{F471E128-EAD4-8453-FD20-492DA7424A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01648" y="6046312"/>
            <a:ext cx="6111524" cy="666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ko-KR" altLang="en-US" dirty="0"/>
              <a:t>키워드</a:t>
            </a:r>
          </a:p>
        </p:txBody>
      </p:sp>
      <p:sp>
        <p:nvSpPr>
          <p:cNvPr id="43" name="텍스트 개체 틀 7">
            <a:extLst>
              <a:ext uri="{FF2B5EF4-FFF2-40B4-BE49-F238E27FC236}">
                <a16:creationId xmlns:a16="http://schemas.microsoft.com/office/drawing/2014/main" id="{FAA4C629-6A25-CEF0-2B52-EEA1D06D31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536" y="6881905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5" name="텍스트 개체 틀 7">
            <a:extLst>
              <a:ext uri="{FF2B5EF4-FFF2-40B4-BE49-F238E27FC236}">
                <a16:creationId xmlns:a16="http://schemas.microsoft.com/office/drawing/2014/main" id="{028011F2-8DD4-926F-F67F-C1F304F73B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11457" y="6881905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6" name="텍스트 개체 틀 7">
            <a:extLst>
              <a:ext uri="{FF2B5EF4-FFF2-40B4-BE49-F238E27FC236}">
                <a16:creationId xmlns:a16="http://schemas.microsoft.com/office/drawing/2014/main" id="{BB9D7FE5-06C8-6843-E9F6-67F0D7A45B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405615" y="3468656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7" name="텍스트 개체 틀 7">
            <a:extLst>
              <a:ext uri="{FF2B5EF4-FFF2-40B4-BE49-F238E27FC236}">
                <a16:creationId xmlns:a16="http://schemas.microsoft.com/office/drawing/2014/main" id="{8955E9AB-3692-8F16-095A-9B34C6D6F68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88000" y="3468656"/>
            <a:ext cx="4738582" cy="176621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키워드에 관한 설명을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F66137-9F7C-F333-D3FC-286EBC88CB12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C2D87DEC-33E0-9383-20D6-07412BE9507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A913E010-1772-BDB2-240C-FBDA0C3C732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9731F1-9C60-0264-87BB-CA2668667D2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F854EF99-57D3-480A-E341-086E6D15241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D859ABF6-A384-D7B6-B6B0-A1DBDAE280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45752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3C487C2-6D8C-3F7E-AA36-9F2A276EC42D}"/>
              </a:ext>
            </a:extLst>
          </p:cNvPr>
          <p:cNvCxnSpPr/>
          <p:nvPr userDrawn="1"/>
        </p:nvCxnSpPr>
        <p:spPr>
          <a:xfrm>
            <a:off x="9246295" y="8110959"/>
            <a:ext cx="1964486" cy="0"/>
          </a:xfrm>
          <a:prstGeom prst="straightConnector1">
            <a:avLst/>
          </a:prstGeom>
          <a:ln w="38100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620A74-8D48-2DE5-449E-A1A6E29C4A1B}"/>
              </a:ext>
            </a:extLst>
          </p:cNvPr>
          <p:cNvCxnSpPr/>
          <p:nvPr userDrawn="1"/>
        </p:nvCxnSpPr>
        <p:spPr>
          <a:xfrm>
            <a:off x="8666119" y="6568208"/>
            <a:ext cx="1964486" cy="0"/>
          </a:xfrm>
          <a:prstGeom prst="straightConnector1">
            <a:avLst/>
          </a:prstGeom>
          <a:ln w="38100">
            <a:solidFill>
              <a:srgbClr val="C6B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F1F38BC-77B1-09DB-B706-BC5BA44CA835}"/>
              </a:ext>
            </a:extLst>
          </p:cNvPr>
          <p:cNvCxnSpPr/>
          <p:nvPr userDrawn="1"/>
        </p:nvCxnSpPr>
        <p:spPr>
          <a:xfrm>
            <a:off x="8085944" y="5025458"/>
            <a:ext cx="1964486" cy="0"/>
          </a:xfrm>
          <a:prstGeom prst="straightConnector1">
            <a:avLst/>
          </a:prstGeom>
          <a:ln w="38100">
            <a:solidFill>
              <a:srgbClr val="8F6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323F5BA-6E91-E852-CCD3-1B512EF74332}"/>
              </a:ext>
            </a:extLst>
          </p:cNvPr>
          <p:cNvCxnSpPr/>
          <p:nvPr userDrawn="1"/>
        </p:nvCxnSpPr>
        <p:spPr>
          <a:xfrm>
            <a:off x="7505769" y="3482708"/>
            <a:ext cx="1964486" cy="0"/>
          </a:xfrm>
          <a:prstGeom prst="straightConnector1">
            <a:avLst/>
          </a:prstGeom>
          <a:ln w="38100">
            <a:solidFill>
              <a:srgbClr val="6700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248467-BA92-587A-6E63-22B2F97EABC0}"/>
              </a:ext>
            </a:extLst>
          </p:cNvPr>
          <p:cNvGrpSpPr/>
          <p:nvPr userDrawn="1"/>
        </p:nvGrpSpPr>
        <p:grpSpPr>
          <a:xfrm>
            <a:off x="3518180" y="2621483"/>
            <a:ext cx="7263934" cy="6483800"/>
            <a:chOff x="1926703" y="4375015"/>
            <a:chExt cx="6693311" cy="5974461"/>
          </a:xfrm>
        </p:grpSpPr>
        <p:sp>
          <p:nvSpPr>
            <p:cNvPr id="25" name="삼각형 24">
              <a:extLst>
                <a:ext uri="{FF2B5EF4-FFF2-40B4-BE49-F238E27FC236}">
                  <a16:creationId xmlns:a16="http://schemas.microsoft.com/office/drawing/2014/main" id="{23C2FB10-74DC-576D-6A59-A1BFF808BE16}"/>
                </a:ext>
              </a:extLst>
            </p:cNvPr>
            <p:cNvSpPr/>
            <p:nvPr/>
          </p:nvSpPr>
          <p:spPr>
            <a:xfrm>
              <a:off x="4621700" y="4375015"/>
              <a:ext cx="1303317" cy="1185691"/>
            </a:xfrm>
            <a:prstGeom prst="triangle">
              <a:avLst/>
            </a:prstGeom>
            <a:solidFill>
              <a:srgbClr val="670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사다리꼴[T] 25">
              <a:extLst>
                <a:ext uri="{FF2B5EF4-FFF2-40B4-BE49-F238E27FC236}">
                  <a16:creationId xmlns:a16="http://schemas.microsoft.com/office/drawing/2014/main" id="{B1E172C6-479B-1397-8989-2737BC9083D4}"/>
                </a:ext>
              </a:extLst>
            </p:cNvPr>
            <p:cNvSpPr/>
            <p:nvPr/>
          </p:nvSpPr>
          <p:spPr>
            <a:xfrm>
              <a:off x="1926703" y="8787896"/>
              <a:ext cx="6693311" cy="1561580"/>
            </a:xfrm>
            <a:prstGeom prst="trapezoid">
              <a:avLst>
                <a:gd name="adj" fmla="val 5628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사다리꼴[T] 26">
              <a:extLst>
                <a:ext uri="{FF2B5EF4-FFF2-40B4-BE49-F238E27FC236}">
                  <a16:creationId xmlns:a16="http://schemas.microsoft.com/office/drawing/2014/main" id="{8676536A-EF0E-FEEC-4CD6-B1012E4A44CD}"/>
                </a:ext>
              </a:extLst>
            </p:cNvPr>
            <p:cNvSpPr/>
            <p:nvPr/>
          </p:nvSpPr>
          <p:spPr>
            <a:xfrm>
              <a:off x="2826191" y="7185873"/>
              <a:ext cx="4894335" cy="1561580"/>
            </a:xfrm>
            <a:prstGeom prst="trapezoid">
              <a:avLst>
                <a:gd name="adj" fmla="val 56283"/>
              </a:avLst>
            </a:prstGeom>
            <a:solidFill>
              <a:srgbClr val="C6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사다리꼴[T] 27">
              <a:extLst>
                <a:ext uri="{FF2B5EF4-FFF2-40B4-BE49-F238E27FC236}">
                  <a16:creationId xmlns:a16="http://schemas.microsoft.com/office/drawing/2014/main" id="{64AAE227-EAA5-E397-537A-C611DBB1E3A6}"/>
                </a:ext>
              </a:extLst>
            </p:cNvPr>
            <p:cNvSpPr/>
            <p:nvPr/>
          </p:nvSpPr>
          <p:spPr>
            <a:xfrm>
              <a:off x="3726892" y="5583850"/>
              <a:ext cx="3092933" cy="1561580"/>
            </a:xfrm>
            <a:prstGeom prst="trapezoid">
              <a:avLst>
                <a:gd name="adj" fmla="val 56283"/>
              </a:avLst>
            </a:prstGeom>
            <a:solidFill>
              <a:srgbClr val="8F6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6" name="텍스트 개체 틀 4">
            <a:extLst>
              <a:ext uri="{FF2B5EF4-FFF2-40B4-BE49-F238E27FC236}">
                <a16:creationId xmlns:a16="http://schemas.microsoft.com/office/drawing/2014/main" id="{61A83FA7-CA0E-EC0B-100D-C0B7027DDBF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34221" y="4494377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B</a:t>
            </a:r>
            <a:endParaRPr kumimoji="1" lang="ko-Kore-KR" altLang="en-US" dirty="0"/>
          </a:p>
        </p:txBody>
      </p:sp>
      <p:sp>
        <p:nvSpPr>
          <p:cNvPr id="41" name="텍스트 개체 틀 4">
            <a:extLst>
              <a:ext uri="{FF2B5EF4-FFF2-40B4-BE49-F238E27FC236}">
                <a16:creationId xmlns:a16="http://schemas.microsoft.com/office/drawing/2014/main" id="{B53DF418-0ADE-C9DC-49E4-102A92CA67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4221" y="3149283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A</a:t>
            </a:r>
            <a:endParaRPr kumimoji="1" lang="ko-Kore-KR" altLang="en-US" dirty="0"/>
          </a:p>
        </p:txBody>
      </p:sp>
      <p:sp>
        <p:nvSpPr>
          <p:cNvPr id="42" name="텍스트 개체 틀 4">
            <a:extLst>
              <a:ext uri="{FF2B5EF4-FFF2-40B4-BE49-F238E27FC236}">
                <a16:creationId xmlns:a16="http://schemas.microsoft.com/office/drawing/2014/main" id="{963FEED0-3A12-C955-50FB-712B3E4462E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34221" y="6136433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C</a:t>
            </a:r>
            <a:endParaRPr kumimoji="1" lang="ko-Kore-KR" altLang="en-US" dirty="0"/>
          </a:p>
        </p:txBody>
      </p:sp>
      <p:sp>
        <p:nvSpPr>
          <p:cNvPr id="44" name="텍스트 개체 틀 4">
            <a:extLst>
              <a:ext uri="{FF2B5EF4-FFF2-40B4-BE49-F238E27FC236}">
                <a16:creationId xmlns:a16="http://schemas.microsoft.com/office/drawing/2014/main" id="{8A78BF0E-C5E1-3F50-7FA1-44EBBA7512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34221" y="7831142"/>
            <a:ext cx="1878904" cy="666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 </a:t>
            </a:r>
            <a:r>
              <a:rPr kumimoji="1" lang="en-US" altLang="ko-KR" dirty="0"/>
              <a:t>D</a:t>
            </a:r>
            <a:endParaRPr kumimoji="1" lang="ko-Kore-KR" altLang="en-US" dirty="0"/>
          </a:p>
        </p:txBody>
      </p:sp>
      <p:sp>
        <p:nvSpPr>
          <p:cNvPr id="48" name="텍스트 개체 틀 7">
            <a:extLst>
              <a:ext uri="{FF2B5EF4-FFF2-40B4-BE49-F238E27FC236}">
                <a16:creationId xmlns:a16="http://schemas.microsoft.com/office/drawing/2014/main" id="{BAAE1488-D386-6523-6182-F5E21918C7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58110" y="3124559"/>
            <a:ext cx="7467233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9" name="텍스트 개체 틀 7">
            <a:extLst>
              <a:ext uri="{FF2B5EF4-FFF2-40B4-BE49-F238E27FC236}">
                <a16:creationId xmlns:a16="http://schemas.microsoft.com/office/drawing/2014/main" id="{15230EAA-8E57-CC3C-D008-11BB0673C4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252269" y="4650657"/>
            <a:ext cx="6911595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B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0" name="텍스트 개체 틀 7">
            <a:extLst>
              <a:ext uri="{FF2B5EF4-FFF2-40B4-BE49-F238E27FC236}">
                <a16:creationId xmlns:a16="http://schemas.microsoft.com/office/drawing/2014/main" id="{4FBB3B72-686F-D400-B61A-FCC5C6637E4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782114" y="6176755"/>
            <a:ext cx="6293164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C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1" name="텍스트 개체 틀 7">
            <a:extLst>
              <a:ext uri="{FF2B5EF4-FFF2-40B4-BE49-F238E27FC236}">
                <a16:creationId xmlns:a16="http://schemas.microsoft.com/office/drawing/2014/main" id="{0CA3A3B0-4ED8-23C4-8ADA-CF021563B27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445492" y="7702853"/>
            <a:ext cx="5769891" cy="6668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D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7AF30D80-5913-DADF-2BC0-86D935A8227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EFF9D1AC-1C3C-2197-2901-F6E457864F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E48E16F7-BA3C-C276-16EB-B52EE23819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3E6E4771-580D-6140-7CFE-C7D5076FEB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DA1615F2-3F3D-F0F1-EA71-05328F91C19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02E643DE-FFDF-F073-9745-A001F8DE83E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18839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D1666E60-587E-A26C-B754-1A2954629AD4}"/>
              </a:ext>
            </a:extLst>
          </p:cNvPr>
          <p:cNvSpPr/>
          <p:nvPr userDrawn="1"/>
        </p:nvSpPr>
        <p:spPr>
          <a:xfrm>
            <a:off x="7219421" y="2727165"/>
            <a:ext cx="6321423" cy="632142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8043EF-5B47-8E85-6F14-B54605A7A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2957" y="3090701"/>
            <a:ext cx="5594350" cy="5594350"/>
          </a:xfrm>
          <a:prstGeom prst="rect">
            <a:avLst/>
          </a:prstGeom>
        </p:spPr>
      </p:pic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887A893C-AC31-029B-1E8E-35459487845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92878" y="2916128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7DB14B7A-41F1-41C7-C757-1FA09A3D2F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92878" y="6487464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C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B44E5B9E-4C0A-18EF-A06B-845425A2E36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430176" y="2916128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B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7214F5F3-034E-A3AD-F50F-FF51A78ED49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430176" y="6487464"/>
            <a:ext cx="3325359" cy="22359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r>
              <a:rPr kumimoji="1" lang="en-US" altLang="ko-KR" dirty="0"/>
              <a:t>D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DE53B6-CC62-C720-EBB8-7DE59A0A5A66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6C750B80-DD34-FD31-204C-EDD5046153C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B114BF19-6070-75F1-3BD0-3B3FA920B77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D06182BA-D5E0-27CC-A55D-16ED1B9BAE0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1ADF38E6-71EA-E7B3-AEC9-77FC394B6A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09DE2175-D929-F6BB-E2DF-1B7BD572ABC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10CF1AC8-E144-7776-192F-D0EA9554D35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76591" y="4081008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51FE9024-0E0D-F149-00B2-DF877DE46B7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628243" y="4081008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B</a:t>
            </a:r>
            <a:endParaRPr kumimoji="1" lang="ko-Kore-KR" altLang="en-US" dirty="0"/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6983FD7A-9F5C-F656-391E-21DF31D0ECA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76591" y="5962817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C</a:t>
            </a:r>
            <a:endParaRPr kumimoji="1" lang="ko-Kore-KR" altLang="en-US" dirty="0"/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7944ACBE-EB3B-A341-909E-78365659DE0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628243" y="5962817"/>
            <a:ext cx="1928576" cy="173874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키워드</a:t>
            </a:r>
            <a:endParaRPr kumimoji="1" lang="en-US" altLang="ko-KR" dirty="0"/>
          </a:p>
          <a:p>
            <a:pPr lvl="0"/>
            <a:r>
              <a:rPr kumimoji="1" lang="en-US" altLang="ko-Kore-KR" dirty="0"/>
              <a:t>D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878485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5">
            <a:extLst>
              <a:ext uri="{FF2B5EF4-FFF2-40B4-BE49-F238E27FC236}">
                <a16:creationId xmlns:a16="http://schemas.microsoft.com/office/drawing/2014/main" id="{279B7B6F-0924-8A08-0382-D661A3CE2FA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6920421"/>
              </p:ext>
            </p:extLst>
          </p:nvPr>
        </p:nvGraphicFramePr>
        <p:xfrm>
          <a:off x="3507288" y="2932217"/>
          <a:ext cx="14539137" cy="5960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379">
                  <a:extLst>
                    <a:ext uri="{9D8B030D-6E8A-4147-A177-3AD203B41FA5}">
                      <a16:colId xmlns:a16="http://schemas.microsoft.com/office/drawing/2014/main" val="3117880066"/>
                    </a:ext>
                  </a:extLst>
                </a:gridCol>
                <a:gridCol w="4846379">
                  <a:extLst>
                    <a:ext uri="{9D8B030D-6E8A-4147-A177-3AD203B41FA5}">
                      <a16:colId xmlns:a16="http://schemas.microsoft.com/office/drawing/2014/main" val="1268484244"/>
                    </a:ext>
                  </a:extLst>
                </a:gridCol>
                <a:gridCol w="4846379">
                  <a:extLst>
                    <a:ext uri="{9D8B030D-6E8A-4147-A177-3AD203B41FA5}">
                      <a16:colId xmlns:a16="http://schemas.microsoft.com/office/drawing/2014/main" val="323711648"/>
                    </a:ext>
                  </a:extLst>
                </a:gridCol>
              </a:tblGrid>
              <a:tr h="91793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716994"/>
                  </a:ext>
                </a:extLst>
              </a:tr>
              <a:tr h="2521188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307595"/>
                  </a:ext>
                </a:extLst>
              </a:tr>
              <a:tr h="2521188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83039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2544CA-91F2-6705-50C7-333F9A96E46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F5AC7243-7B3A-4A19-B5D7-03EE4D15766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81200752-99F4-B3F4-0DB3-D0C2BA91117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D96079-7D5D-B74D-3338-DAE570EB36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70F831C-B624-2EC5-3436-26CB8C5B415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5E3A0B18-E926-F79E-6B4B-77FD38D97B0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96637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B5D2AB56-1960-D96D-3BBB-15895203ED3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20034853"/>
              </p:ext>
            </p:extLst>
          </p:nvPr>
        </p:nvGraphicFramePr>
        <p:xfrm>
          <a:off x="1326775" y="2308856"/>
          <a:ext cx="17653750" cy="7158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375">
                  <a:extLst>
                    <a:ext uri="{9D8B030D-6E8A-4147-A177-3AD203B41FA5}">
                      <a16:colId xmlns:a16="http://schemas.microsoft.com/office/drawing/2014/main" val="4210964046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2653671464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318453476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917456522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997556599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831949790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1615061639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3481424331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2049120060"/>
                    </a:ext>
                  </a:extLst>
                </a:gridCol>
                <a:gridCol w="1765375">
                  <a:extLst>
                    <a:ext uri="{9D8B030D-6E8A-4147-A177-3AD203B41FA5}">
                      <a16:colId xmlns:a16="http://schemas.microsoft.com/office/drawing/2014/main" val="751772607"/>
                    </a:ext>
                  </a:extLst>
                </a:gridCol>
              </a:tblGrid>
              <a:tr h="999693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230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333256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444257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834854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169790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339957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83535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44748"/>
                  </a:ext>
                </a:extLst>
              </a:tr>
              <a:tr h="879764"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8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65510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9F5E38-1348-E317-AF0E-BE5B2DFA270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3EE23621-A3D8-A7FF-858B-4DEB2F7BFCD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FC39B6B4-3DAB-46C3-AFF9-438A0A46ECD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B999F4-D6CD-B9D5-FCC1-C6FFC28E4B0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B3F7F6EB-B37B-801F-DBA0-264A6322253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35584C13-C3B6-02D3-732F-67720C6A5AB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8645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76F3684F-4CE2-C9BB-D6FC-DC1A47A91D4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83653561"/>
              </p:ext>
            </p:extLst>
          </p:nvPr>
        </p:nvGraphicFramePr>
        <p:xfrm>
          <a:off x="1996046" y="2532347"/>
          <a:ext cx="16315207" cy="67600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0587">
                  <a:extLst>
                    <a:ext uri="{9D8B030D-6E8A-4147-A177-3AD203B41FA5}">
                      <a16:colId xmlns:a16="http://schemas.microsoft.com/office/drawing/2014/main" val="316019777"/>
                    </a:ext>
                  </a:extLst>
                </a:gridCol>
                <a:gridCol w="7142310">
                  <a:extLst>
                    <a:ext uri="{9D8B030D-6E8A-4147-A177-3AD203B41FA5}">
                      <a16:colId xmlns:a16="http://schemas.microsoft.com/office/drawing/2014/main" val="3630066182"/>
                    </a:ext>
                  </a:extLst>
                </a:gridCol>
                <a:gridCol w="7142310">
                  <a:extLst>
                    <a:ext uri="{9D8B030D-6E8A-4147-A177-3AD203B41FA5}">
                      <a16:colId xmlns:a16="http://schemas.microsoft.com/office/drawing/2014/main" val="2033151300"/>
                    </a:ext>
                  </a:extLst>
                </a:gridCol>
              </a:tblGrid>
              <a:tr h="883335">
                <a:tc>
                  <a:txBody>
                    <a:bodyPr/>
                    <a:lstStyle/>
                    <a:p>
                      <a:pPr algn="ctr"/>
                      <a:endParaRPr lang="ko-Kore-KR" altLang="en-US" sz="36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401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29489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09205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2309"/>
                  </a:ext>
                </a:extLst>
              </a:tr>
              <a:tr h="1469178">
                <a:tc>
                  <a:txBody>
                    <a:bodyPr/>
                    <a:lstStyle/>
                    <a:p>
                      <a:pPr marL="0" marR="0" lvl="0" indent="0" algn="ctr" defTabSz="15230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32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61476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922886-40C8-334E-1343-310D146E4E5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96002242-BDF7-81E5-2E6D-C25DA648905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792DFDE0-6F44-1D80-0960-A06340D2A68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3B6720-A975-3A2F-4DBF-2F2D8D396EB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C479AC98-F3F2-CEDF-842B-57097463BF7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13226F29-41FA-9945-4154-B8B5063213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288207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2A815D99-30AF-58B8-0F56-2B18724E33BC}"/>
              </a:ext>
            </a:extLst>
          </p:cNvPr>
          <p:cNvSpPr/>
          <p:nvPr userDrawn="1"/>
        </p:nvSpPr>
        <p:spPr>
          <a:xfrm>
            <a:off x="8078398" y="9968828"/>
            <a:ext cx="180473" cy="180473"/>
          </a:xfrm>
          <a:prstGeom prst="ellipse">
            <a:avLst/>
          </a:prstGeom>
          <a:solidFill>
            <a:srgbClr val="E1D7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6820C287-71E2-26B0-52B8-08D2617E12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9183949"/>
              </p:ext>
            </p:extLst>
          </p:nvPr>
        </p:nvGraphicFramePr>
        <p:xfrm>
          <a:off x="2953453" y="2481830"/>
          <a:ext cx="14923730" cy="686108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2752888">
                  <a:extLst>
                    <a:ext uri="{9D8B030D-6E8A-4147-A177-3AD203B41FA5}">
                      <a16:colId xmlns:a16="http://schemas.microsoft.com/office/drawing/2014/main" val="3258081113"/>
                    </a:ext>
                  </a:extLst>
                </a:gridCol>
                <a:gridCol w="12170842">
                  <a:extLst>
                    <a:ext uri="{9D8B030D-6E8A-4147-A177-3AD203B41FA5}">
                      <a16:colId xmlns:a16="http://schemas.microsoft.com/office/drawing/2014/main" val="2919220516"/>
                    </a:ext>
                  </a:extLst>
                </a:gridCol>
              </a:tblGrid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791026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28345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ore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22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034616"/>
                  </a:ext>
                </a:extLst>
              </a:tr>
              <a:tr h="137221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6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ore-KR" altLang="en-US" sz="36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84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547113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C83014-28F8-0778-85B6-3476388BEF6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2D5D94D3-3EF5-B476-0419-17DC3905E82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61D94A61-D206-8096-EBF1-B843CDEC9FC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48C6AF4-C115-5DC9-EB29-B3709F434F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FC8545F-03E2-B3FE-D93D-A960154DF80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9C964E4D-5BA9-8440-B48B-EF63E7C63A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4876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9AAF9A-3A23-2AE3-1963-2D0189F5579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BD209068-DA41-AEE6-73A8-D5D7166FC0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CCDA72FA-DF0B-04B4-5565-6C90361417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085" y="1609344"/>
            <a:ext cx="19321130" cy="7929103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40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 marL="1028700" indent="-57150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36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2pPr>
            <a:lvl3pPr marL="1371600" indent="-45720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32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3pPr>
            <a:lvl4pPr>
              <a:defRPr lang="en-US" altLang="ko-KR" sz="2800" dirty="0" smtClean="0">
                <a:solidFill>
                  <a:schemeClr val="bg1"/>
                </a:solidFill>
              </a:defRPr>
            </a:lvl4pPr>
            <a:lvl5pPr>
              <a:defRPr lang="ko-KR" altLang="en-US" sz="28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  <a:endParaRPr lang="en-US" altLang="ko-KR" dirty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한 줄 설명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F0445A0-C186-17ED-9551-41C3C16F1DA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38835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67728DAD-4F93-7CAD-7E51-4FA1EC1031C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BE76AA6-CED3-111B-2E06-764B17F5548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AA66AF9E-1AD8-B120-8982-168A6469C5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936589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7">
            <a:extLst>
              <a:ext uri="{FF2B5EF4-FFF2-40B4-BE49-F238E27FC236}">
                <a16:creationId xmlns:a16="http://schemas.microsoft.com/office/drawing/2014/main" id="{5F042D33-7A4D-4897-DB72-8C0609A35D2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9126437"/>
              </p:ext>
            </p:extLst>
          </p:nvPr>
        </p:nvGraphicFramePr>
        <p:xfrm>
          <a:off x="8041385" y="2323440"/>
          <a:ext cx="10671762" cy="7138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417">
                  <a:extLst>
                    <a:ext uri="{9D8B030D-6E8A-4147-A177-3AD203B41FA5}">
                      <a16:colId xmlns:a16="http://schemas.microsoft.com/office/drawing/2014/main" val="547145697"/>
                    </a:ext>
                  </a:extLst>
                </a:gridCol>
                <a:gridCol w="4121426">
                  <a:extLst>
                    <a:ext uri="{9D8B030D-6E8A-4147-A177-3AD203B41FA5}">
                      <a16:colId xmlns:a16="http://schemas.microsoft.com/office/drawing/2014/main" val="2134959090"/>
                    </a:ext>
                  </a:extLst>
                </a:gridCol>
                <a:gridCol w="4094919">
                  <a:extLst>
                    <a:ext uri="{9D8B030D-6E8A-4147-A177-3AD203B41FA5}">
                      <a16:colId xmlns:a16="http://schemas.microsoft.com/office/drawing/2014/main" val="1598500829"/>
                    </a:ext>
                  </a:extLst>
                </a:gridCol>
              </a:tblGrid>
              <a:tr h="822829"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항목</a:t>
                      </a:r>
                      <a:r>
                        <a:rPr lang="ko-KR" altLang="en-US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3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ore-KR" altLang="en-US" sz="3200" b="1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84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89374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357915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635859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357877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564692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61236"/>
                  </a:ext>
                </a:extLst>
              </a:tr>
              <a:tr h="105255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항목</a:t>
                      </a:r>
                      <a:r>
                        <a:rPr lang="ko-KR" altLang="en-US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8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6</a:t>
                      </a:r>
                      <a:endParaRPr lang="ko-Kore-KR" altLang="en-US" sz="2800" b="0" i="0" dirty="0">
                        <a:solidFill>
                          <a:schemeClr val="bg1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3200" b="0" i="0" dirty="0">
                        <a:solidFill>
                          <a:schemeClr val="bg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922320"/>
                  </a:ext>
                </a:extLst>
              </a:tr>
            </a:tbl>
          </a:graphicData>
        </a:graphic>
      </p:graphicFrame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A9CE8722-A847-C7CA-9ABF-0DDEF927D6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63017" y="2363131"/>
            <a:ext cx="5398428" cy="7138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lvl1pPr marL="0" indent="0">
              <a:buNone/>
              <a:defRPr kumimoji="1" lang="en-US" altLang="ko-KR" sz="32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371600" indent="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6002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marL="457200" lvl="0" indent="-457200" defTabSz="45720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설명을 적어주세요</a:t>
            </a:r>
            <a:r>
              <a:rPr kumimoji="1" lang="en-US" altLang="ko-KR" dirty="0"/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75BA00-6E10-DC80-F802-FF6CCD82F79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D3DC0EEC-2B96-C880-7BBB-4E20FDBF82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F6FC9F1-4FFC-E180-DAFB-80252BD8AE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7A8481-CF93-B534-2587-21B619BCB2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823AEFF-3AFA-5ECC-E8B4-9D046FFCBFA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20B79CFF-5C44-227E-EDC4-205014F0BF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5353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75BA00-6E10-DC80-F802-FF6CCD82F79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D3DC0EEC-2B96-C880-7BBB-4E20FDBF82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1F6FC9F1-4FFC-E180-DAFB-80252BD8AE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7A8481-CF93-B534-2587-21B619BCB2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2823AEFF-3AFA-5ECC-E8B4-9D046FFCBFA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20B79CFF-5C44-227E-EDC4-205014F0BFC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06664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9AAF9A-3A23-2AE3-1963-2D0189F5579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EF0445A0-C186-17ED-9551-41C3C16F1DA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67728DAD-4F93-7CAD-7E51-4FA1EC1031C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BE76AA6-CED3-111B-2E06-764B17F5548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AA66AF9E-1AD8-B120-8982-168A6469C5D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13B1FF00-038B-7051-2948-4283EC70A204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93085" y="1609344"/>
            <a:ext cx="19321130" cy="7929103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1" lang="ko-KR" altLang="en-US" sz="3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dirty="0"/>
              <a:t>이미지</a:t>
            </a:r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7E9D3168-5135-34DF-A136-CCADA34724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85339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3A48946F-EAFB-5E65-E2FA-66B138BA325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B18FE80-2BB3-3E48-C9BE-2072CD8CC12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F3D0144-3B00-2311-519E-0E595641206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3A96C6D1-6403-AC03-9253-0F626F3FB0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99CABF96-197C-2663-F262-CE1EE27C19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5" y="7707044"/>
            <a:ext cx="19321130" cy="183140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17" name="그림 개체 틀 4">
            <a:extLst>
              <a:ext uri="{FF2B5EF4-FFF2-40B4-BE49-F238E27FC236}">
                <a16:creationId xmlns:a16="http://schemas.microsoft.com/office/drawing/2014/main" id="{426EDDBB-D9A8-B8AE-135A-98BC1C2E884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93085" y="1589283"/>
            <a:ext cx="19321130" cy="5978165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1" lang="ko-KR" altLang="en-US" sz="3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dirty="0"/>
              <a:t>이미지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6898C5-ABA9-D580-1FEF-7F2A51CD8C0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7">
            <a:extLst>
              <a:ext uri="{FF2B5EF4-FFF2-40B4-BE49-F238E27FC236}">
                <a16:creationId xmlns:a16="http://schemas.microsoft.com/office/drawing/2014/main" id="{C94E4EDA-BA5D-D5F7-6AC6-2746F0EFB5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1553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25399B35-E50A-3AF1-A20F-9E08ED306B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91147" y="1609344"/>
            <a:ext cx="6323067" cy="792910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3200" b="0" i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/>
              <a:t>이미지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관한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C64493D6-1E97-9925-C19C-08A12AC883B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93085" y="1609344"/>
            <a:ext cx="12698259" cy="7929103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kumimoji="1" lang="ko-KR" altLang="en-US" sz="32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dirty="0"/>
              <a:t>이미지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527E295F-C0A2-2BCD-10F7-5750F0B67B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F70E90D-D72C-3F60-609F-2B35F24362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C4ED9E7E-945A-D16F-EAAF-1983C29EE55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6007EE3D-7E96-D8A7-40B0-72548C7A5FA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7" name="슬라이드 번호 개체 틀 1">
            <a:extLst>
              <a:ext uri="{FF2B5EF4-FFF2-40B4-BE49-F238E27FC236}">
                <a16:creationId xmlns:a16="http://schemas.microsoft.com/office/drawing/2014/main" id="{8130E3D3-7BE0-1387-1876-0C8747C3A17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6398588C-94C7-EEEB-BF81-8B01752573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0362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4">
            <a:extLst>
              <a:ext uri="{FF2B5EF4-FFF2-40B4-BE49-F238E27FC236}">
                <a16:creationId xmlns:a16="http://schemas.microsoft.com/office/drawing/2014/main" id="{DC5DF0F7-75F4-CACA-46F0-B814EB2C1E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3085" y="1609345"/>
            <a:ext cx="6159963" cy="791880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i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kumimoji="1" lang="ko-Kore-KR" altLang="en-US" dirty="0"/>
              <a:t>이미지를</a:t>
            </a:r>
            <a:r>
              <a:rPr kumimoji="1" lang="ko-KR" altLang="en-US" dirty="0"/>
              <a:t> 넣어주세요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5873C294-F4B0-C655-6F2B-8A4DC6E1AA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27713" y="3715473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36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56442BC7-8A8C-4EDD-E555-46CADBF0FF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27713" y="5824723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14A08E33-F363-D808-9FA5-88C561F0A7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27713" y="7933972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C4F12C03-BA8F-129B-EA25-17884577D17B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5AF530CF-5C85-B378-4FDB-CFBE2B0347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F810817-1D69-9E0D-94C6-23EBA8E5D3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E6808EF8-8DEC-8F43-B110-60310D2CD12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4905755-6EDC-C48E-8970-AAC7489D31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A3218843-1B04-15E4-033F-12DC67BBEA3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  <p:sp>
        <p:nvSpPr>
          <p:cNvPr id="15" name="텍스트 개체 틀 7">
            <a:extLst>
              <a:ext uri="{FF2B5EF4-FFF2-40B4-BE49-F238E27FC236}">
                <a16:creationId xmlns:a16="http://schemas.microsoft.com/office/drawing/2014/main" id="{BFF93E1B-232E-F5DB-DB0C-0733AC72B8C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427713" y="1606223"/>
            <a:ext cx="12386502" cy="1594178"/>
          </a:xfrm>
          <a:prstGeom prst="rect">
            <a:avLst/>
          </a:prstGeom>
        </p:spPr>
        <p:txBody>
          <a:bodyPr/>
          <a:lstStyle>
            <a:lvl1pPr>
              <a:defRPr lang="en-US" altLang="ko-KR" sz="3600" b="0" i="0" dirty="0" smtClean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ore-KR" altLang="en-US" dirty="0"/>
              <a:t>내용을</a:t>
            </a:r>
            <a:r>
              <a:rPr kumimoji="1" lang="ko-KR" altLang="en-US" dirty="0"/>
              <a:t> </a:t>
            </a:r>
            <a:r>
              <a:rPr kumimoji="1" lang="ko-KR" altLang="en-US"/>
              <a:t>입력하세요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377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0D08BAE8-6D0F-D3E0-1A12-BEF763D4FE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86" y="3858872"/>
            <a:ext cx="19321130" cy="56996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ko-Kore-KR" altLang="en-US" sz="3600" b="0" i="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kumimoji="1" lang="ko-KR" altLang="en-US" dirty="0"/>
              <a:t>구체적인 설명을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23BA806B-EA25-6C5F-5E2E-9BE7924EC5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3086" y="1589283"/>
            <a:ext cx="19321130" cy="203678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ore-KR" altLang="en-US" dirty="0"/>
              <a:t>요약</a:t>
            </a:r>
            <a:r>
              <a:rPr kumimoji="1" lang="ko-KR" altLang="en-US" dirty="0"/>
              <a:t> 문장을 입력하세요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42F08C86-F396-07D3-3C5B-176D43A18D69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/>
          <a:lstStyle/>
          <a:p>
            <a:fld id="{79D80AA2-BF2B-4BF7-AAF8-053A18DCD164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3A7CD29F-A324-F925-89FB-2D336147398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525663" y="10641221"/>
            <a:ext cx="13763808" cy="4499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bg1">
                    <a:lumMod val="6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kumimoji="1" lang="ko-KR" altLang="en-US" dirty="0"/>
              <a:t>출처 표기</a:t>
            </a:r>
            <a:endParaRPr kumimoji="1" lang="ko-Kore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883CFE2A-7624-1C1D-751B-DB8ACFE9ED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6275" y="326570"/>
            <a:ext cx="9560582" cy="758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ko-KR" sz="3800" b="1" i="0" dirty="0" smtClean="0">
                <a:solidFill>
                  <a:schemeClr val="bg1"/>
                </a:solidFill>
                <a:latin typeface="Elice DX Neolli OTF Bold" panose="020B0600000101010101" pitchFamily="34" charset="-127"/>
                <a:ea typeface="Elice DX Neolli OTF Bold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주제를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B1D5A6AE-84B5-47BC-185B-E036F62B51E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76995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과목명을 입력하세요</a:t>
            </a: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B99A3F1C-3655-8C3B-AAB7-7ABF9294F5F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330438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렉쳐명을 입력하세요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E56DC5B3-84B8-4043-343A-0465563716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7383881" y="249190"/>
            <a:ext cx="2658533" cy="8853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altLang="ko-KR" sz="1800" b="0" i="0" dirty="0" smtClean="0">
                <a:solidFill>
                  <a:schemeClr val="bg1"/>
                </a:solidFill>
                <a:latin typeface="Elice DX Neolli OTF Medium" panose="020B0600000101010101" pitchFamily="34" charset="-127"/>
                <a:ea typeface="Elice DX Neolli OTF Medium" panose="020B0600000101010101" pitchFamily="34" charset="-127"/>
              </a:defRPr>
            </a:lvl1pPr>
            <a:lvl2pPr>
              <a:defRPr lang="en-US" altLang="ko-KR" sz="4000" dirty="0" smtClean="0">
                <a:solidFill>
                  <a:schemeClr val="bg1"/>
                </a:solidFill>
              </a:defRPr>
            </a:lvl2pPr>
            <a:lvl3pPr>
              <a:defRPr lang="en-US" altLang="ko-KR" sz="3600" dirty="0" smtClean="0">
                <a:solidFill>
                  <a:schemeClr val="bg1"/>
                </a:solidFill>
              </a:defRPr>
            </a:lvl3pPr>
            <a:lvl4pPr>
              <a:defRPr lang="en-US" altLang="ko-KR" sz="3200" dirty="0" smtClean="0">
                <a:solidFill>
                  <a:schemeClr val="bg1"/>
                </a:solidFill>
              </a:defRPr>
            </a:lvl4pPr>
            <a:lvl5pPr>
              <a:defRPr lang="ko-KR" altLang="en-US" sz="3200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ko-KR" altLang="en-US" dirty="0"/>
              <a:t>챕터명을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6430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37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41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40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8.xml"/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795" y="10607364"/>
            <a:ext cx="4569143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ko-KR" altLang="en-US" sz="2400" b="0" i="0" smtClean="0">
                <a:solidFill>
                  <a:srgbClr val="6700E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F836E928-431D-4CFA-A0D8-446B24F9C130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1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09" r:id="rId3"/>
  </p:sldLayoutIdLst>
  <p:hf hdr="0" ftr="0" dt="0"/>
  <p:txStyles>
    <p:titleStyle>
      <a:lvl1pPr algn="l" defTabSz="1523025" rtl="0" eaLnBrk="1" latinLnBrk="0" hangingPunct="1">
        <a:lnSpc>
          <a:spcPct val="90000"/>
        </a:lnSpc>
        <a:spcBef>
          <a:spcPct val="0"/>
        </a:spcBef>
        <a:buNone/>
        <a:defRPr lang="ko-KR" altLang="en-US" sz="4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756" indent="-380756" algn="l" defTabSz="1523025" rtl="0" eaLnBrk="1" latinLnBrk="0" hangingPunct="1">
        <a:lnSpc>
          <a:spcPct val="90000"/>
        </a:lnSpc>
        <a:spcBef>
          <a:spcPts val="1666"/>
        </a:spcBef>
        <a:buFont typeface="Arial" panose="020B0604020202020204" pitchFamily="34" charset="0"/>
        <a:buChar char="•"/>
        <a:defRPr lang="ko-KR" altLang="en-US" sz="3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1142268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903781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2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2665293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3426805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4188318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6pPr>
      <a:lvl7pPr marL="4949830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7pPr>
      <a:lvl8pPr marL="5711342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8pPr>
      <a:lvl9pPr marL="6472855" indent="-380756" algn="l" defTabSz="1523025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1pPr>
      <a:lvl2pPr marL="761512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25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284537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4pPr>
      <a:lvl5pPr marL="3046049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5pPr>
      <a:lvl6pPr marL="3807562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6pPr>
      <a:lvl7pPr marL="4569074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7pPr>
      <a:lvl8pPr marL="5330586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8pPr>
      <a:lvl9pPr marL="6092099" algn="l" defTabSz="1523025" rtl="0" eaLnBrk="1" latinLnBrk="0" hangingPunct="1">
        <a:defRPr sz="29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0" userDrawn="1">
          <p15:clr>
            <a:srgbClr val="F26B43"/>
          </p15:clr>
        </p15:guide>
        <p15:guide id="2" pos="63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D9896C-4A29-7B05-9985-9ABE103FDC20}"/>
              </a:ext>
            </a:extLst>
          </p:cNvPr>
          <p:cNvSpPr/>
          <p:nvPr userDrawn="1"/>
        </p:nvSpPr>
        <p:spPr>
          <a:xfrm>
            <a:off x="0" y="426720"/>
            <a:ext cx="20307300" cy="1143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341BDE-8396-836F-D9BB-F9080C380432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30"/>
            <a:ext cx="20307300" cy="119516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5AFBE-CC12-9B9E-DEDA-4C05BA289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000" y="10501626"/>
            <a:ext cx="4570413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ko-KR" sz="2800" b="0" i="0" smtClean="0">
                <a:solidFill>
                  <a:srgbClr val="C6B3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79D80AA2-BF2B-4BF7-AAF8-053A18DCD164}" type="slidenum">
              <a:rPr lang="en-US" altLang="ko-Kore-KR"/>
              <a:pPr/>
              <a:t>‹#›</a:t>
            </a:fld>
            <a:endParaRPr lang="ko-Kore-KR" altLang="en-US"/>
          </a:p>
        </p:txBody>
      </p:sp>
      <p:pic>
        <p:nvPicPr>
          <p:cNvPr id="8" name="그림 7" descr="스크린샷, 그래픽, 다채로움, 보라색이(가) 표시된 사진&#10;&#10;자동 생성된 설명">
            <a:extLst>
              <a:ext uri="{FF2B5EF4-FFF2-40B4-BE49-F238E27FC236}">
                <a16:creationId xmlns:a16="http://schemas.microsoft.com/office/drawing/2014/main" id="{59CCC2DD-9638-7AEF-F137-6C6B809C38AB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7" y="196443"/>
            <a:ext cx="864988" cy="8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4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805" r:id="rId2"/>
    <p:sldLayoutId id="2147483804" r:id="rId3"/>
    <p:sldLayoutId id="2147483803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8" r:id="rId11"/>
    <p:sldLayoutId id="2147483699" r:id="rId12"/>
    <p:sldLayoutId id="2147483706" r:id="rId13"/>
    <p:sldLayoutId id="2147483690" r:id="rId14"/>
    <p:sldLayoutId id="2147483689" r:id="rId15"/>
    <p:sldLayoutId id="2147483692" r:id="rId16"/>
    <p:sldLayoutId id="2147483691" r:id="rId17"/>
    <p:sldLayoutId id="2147483676" r:id="rId18"/>
    <p:sldLayoutId id="2147483685" r:id="rId19"/>
    <p:sldLayoutId id="2147483698" r:id="rId20"/>
    <p:sldLayoutId id="2147483683" r:id="rId21"/>
    <p:sldLayoutId id="2147483744" r:id="rId22"/>
    <p:sldLayoutId id="2147483746" r:id="rId23"/>
    <p:sldLayoutId id="2147483747" r:id="rId24"/>
    <p:sldLayoutId id="2147483749" r:id="rId25"/>
    <p:sldLayoutId id="2147483750" r:id="rId26"/>
    <p:sldLayoutId id="2147483684" r:id="rId27"/>
    <p:sldLayoutId id="2147483693" r:id="rId28"/>
    <p:sldLayoutId id="2147483751" r:id="rId29"/>
    <p:sldLayoutId id="2147483696" r:id="rId30"/>
    <p:sldLayoutId id="2147483697" r:id="rId31"/>
    <p:sldLayoutId id="2147483752" r:id="rId32"/>
    <p:sldLayoutId id="2147483700" r:id="rId33"/>
    <p:sldLayoutId id="2147483701" r:id="rId34"/>
    <p:sldLayoutId id="2147483702" r:id="rId35"/>
    <p:sldLayoutId id="2147483704" r:id="rId36"/>
    <p:sldLayoutId id="2147483705" r:id="rId37"/>
    <p:sldLayoutId id="2147483806" r:id="rId3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423728B-6E89-4372-66DA-63594C38C7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17E273-5AC7-FAE5-2465-8E30F7A340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ore-KR" altLang="en-US">
              <a:solidFill>
                <a:srgbClr val="FFFFFF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3816DE-5C40-9E8D-0A5B-FA1D85BBC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en-US" dirty="0"/>
              <a:t>RAG </a:t>
            </a:r>
            <a:r>
              <a:rPr kumimoji="1" lang="ko-KR" altLang="en-US" dirty="0"/>
              <a:t>심화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659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F28B1-255A-B0C1-13CC-C503260F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EA98850-2F53-91A1-E612-88CC44D190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Gao, Y., Xiong, Y., Gao, X., Jia, K., Pan, J., Bi, Y., ... &amp; Wang, H. (2023). Retrieval-augmented generation for large language models: A survey.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arXiv:2312.10997.</a:t>
            </a:r>
          </a:p>
          <a:p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B65FD4-AF84-B207-73DC-62CF33DA08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RAG</a:t>
            </a:r>
            <a:r>
              <a:rPr lang="ko-KR" altLang="en-US" dirty="0"/>
              <a:t>의 대략적인 진행 과정은 다음을 따름</a:t>
            </a:r>
            <a:r>
              <a:rPr lang="en-US" altLang="ko-KR" dirty="0"/>
              <a:t>: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사전에 정보를 담고 있는 문서를 일정 크기</a:t>
            </a:r>
            <a:r>
              <a:rPr lang="en-US" altLang="ko-KR" dirty="0"/>
              <a:t>(Chunk)</a:t>
            </a:r>
            <a:r>
              <a:rPr lang="ko-KR" altLang="en-US" dirty="0"/>
              <a:t>로 나눠서 </a:t>
            </a:r>
            <a:r>
              <a:rPr lang="en-US" altLang="ko-KR" dirty="0"/>
              <a:t>Vector DB</a:t>
            </a:r>
            <a:r>
              <a:rPr lang="ko-KR" altLang="en-US" dirty="0"/>
              <a:t>로 저장한다</a:t>
            </a:r>
            <a:r>
              <a:rPr lang="en-US" altLang="ko-KR" dirty="0"/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AA8DFF"/>
                </a:solidFill>
              </a:rPr>
              <a:t>사용자의 입력과 유사한 </a:t>
            </a:r>
            <a:r>
              <a:rPr lang="en-US" altLang="ko-KR" dirty="0">
                <a:solidFill>
                  <a:srgbClr val="AA8DFF"/>
                </a:solidFill>
              </a:rPr>
              <a:t>K</a:t>
            </a:r>
            <a:r>
              <a:rPr lang="ko-KR" altLang="en-US" dirty="0">
                <a:solidFill>
                  <a:srgbClr val="AA8DFF"/>
                </a:solidFill>
              </a:rPr>
              <a:t>개의 문서를 검색 </a:t>
            </a:r>
            <a:r>
              <a:rPr lang="en-US" altLang="ko-KR" dirty="0">
                <a:solidFill>
                  <a:srgbClr val="AA8DFF"/>
                </a:solidFill>
              </a:rPr>
              <a:t>(Retrieve) </a:t>
            </a:r>
            <a:r>
              <a:rPr lang="ko-KR" altLang="en-US" dirty="0">
                <a:solidFill>
                  <a:srgbClr val="AA8DFF"/>
                </a:solidFill>
              </a:rPr>
              <a:t>한다</a:t>
            </a:r>
            <a:r>
              <a:rPr lang="en-US" altLang="ko-KR" dirty="0">
                <a:solidFill>
                  <a:srgbClr val="AA8DFF"/>
                </a:solidFill>
              </a:rPr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사용자의 입력에 검색된 문서를 더해 증강된 </a:t>
            </a:r>
            <a:r>
              <a:rPr lang="en-US" altLang="ko-KR" dirty="0"/>
              <a:t>(Augmented) </a:t>
            </a:r>
            <a:r>
              <a:rPr lang="ko-KR" altLang="en-US" dirty="0"/>
              <a:t>프롬프트를 </a:t>
            </a:r>
            <a:r>
              <a:rPr lang="en-US" altLang="ko-KR" dirty="0"/>
              <a:t>LLM</a:t>
            </a:r>
            <a:r>
              <a:rPr lang="ko-KR" altLang="en-US" dirty="0"/>
              <a:t>에 입력한다</a:t>
            </a:r>
            <a:r>
              <a:rPr lang="en-US" altLang="ko-KR" dirty="0"/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LLM</a:t>
            </a:r>
            <a:r>
              <a:rPr lang="ko-KR" altLang="en-US" dirty="0"/>
              <a:t>은 검색된 문서 정보를 바탕으로 상대적으로 더 정확한 답변을 생성한다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0D1D94-E511-6F83-CCAB-7A247DF7AD5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 (</a:t>
            </a:r>
            <a:r>
              <a:rPr kumimoji="1" lang="ko-KR" altLang="en-US" dirty="0"/>
              <a:t>검색 증강 생성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BF7E77-4BF5-F416-5430-8FC00A8FF24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BFCDB0D-0FF1-8A3A-6035-801B14FA074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30B1304-8412-721E-F439-7E9F8E7C150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8D7CEEA-CB12-0CCA-72B4-171B39B93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25" y="6248963"/>
            <a:ext cx="7370250" cy="42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66223A7-2B01-EE10-3E7E-C68C4EA74CE8}"/>
              </a:ext>
            </a:extLst>
          </p:cNvPr>
          <p:cNvSpPr/>
          <p:nvPr/>
        </p:nvSpPr>
        <p:spPr>
          <a:xfrm>
            <a:off x="11626850" y="6327775"/>
            <a:ext cx="2101850" cy="4044950"/>
          </a:xfrm>
          <a:prstGeom prst="roundRect">
            <a:avLst/>
          </a:prstGeom>
          <a:noFill/>
          <a:ln w="76200"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59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344B8-6F4C-A09A-5B08-DB114A0DC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76618FA-4F32-59B9-DA9F-9BE69B8037B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Gao, Y., Xiong, Y., Gao, X., Jia, K., Pan, J., Bi, Y., ... &amp; Wang, H. (2023). Retrieval-augmented generation for large language models: A survey.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arXiv:2312.10997.</a:t>
            </a:r>
          </a:p>
          <a:p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4AF8F5-010B-120A-EAF7-B1808CC500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RAG</a:t>
            </a:r>
            <a:r>
              <a:rPr lang="ko-KR" altLang="en-US" dirty="0"/>
              <a:t>의 대략적인 진행 과정은 다음을 따름</a:t>
            </a:r>
            <a:r>
              <a:rPr lang="en-US" altLang="ko-KR" dirty="0"/>
              <a:t>: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사전에 정보를 담고 있는 문서를 일정 크기</a:t>
            </a:r>
            <a:r>
              <a:rPr lang="en-US" altLang="ko-KR" dirty="0"/>
              <a:t>(Chunk)</a:t>
            </a:r>
            <a:r>
              <a:rPr lang="ko-KR" altLang="en-US" dirty="0"/>
              <a:t>로 나눠서 </a:t>
            </a:r>
            <a:r>
              <a:rPr lang="en-US" altLang="ko-KR" dirty="0"/>
              <a:t>Vector DB</a:t>
            </a:r>
            <a:r>
              <a:rPr lang="ko-KR" altLang="en-US" dirty="0"/>
              <a:t>로 저장한다</a:t>
            </a:r>
            <a:r>
              <a:rPr lang="en-US" altLang="ko-KR" dirty="0"/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사용자의 입력과 유사한 </a:t>
            </a:r>
            <a:r>
              <a:rPr lang="en-US" altLang="ko-KR" dirty="0"/>
              <a:t>K</a:t>
            </a:r>
            <a:r>
              <a:rPr lang="ko-KR" altLang="en-US" dirty="0"/>
              <a:t>개의 문서를 검색 </a:t>
            </a:r>
            <a:r>
              <a:rPr lang="en-US" altLang="ko-KR" dirty="0"/>
              <a:t>(Retrieve)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AA8DFF"/>
                </a:solidFill>
              </a:rPr>
              <a:t>사용자의 입력에 검색된 문서를 더해 증강된 </a:t>
            </a:r>
            <a:r>
              <a:rPr lang="en-US" altLang="ko-KR" dirty="0">
                <a:solidFill>
                  <a:srgbClr val="AA8DFF"/>
                </a:solidFill>
              </a:rPr>
              <a:t>(Augmented) </a:t>
            </a:r>
            <a:r>
              <a:rPr lang="ko-KR" altLang="en-US" dirty="0">
                <a:solidFill>
                  <a:srgbClr val="AA8DFF"/>
                </a:solidFill>
              </a:rPr>
              <a:t>프롬프트를 </a:t>
            </a:r>
            <a:r>
              <a:rPr lang="en-US" altLang="ko-KR" dirty="0">
                <a:solidFill>
                  <a:srgbClr val="AA8DFF"/>
                </a:solidFill>
              </a:rPr>
              <a:t>LLM</a:t>
            </a:r>
            <a:r>
              <a:rPr lang="ko-KR" altLang="en-US" dirty="0">
                <a:solidFill>
                  <a:srgbClr val="AA8DFF"/>
                </a:solidFill>
              </a:rPr>
              <a:t>에 입력한다</a:t>
            </a:r>
            <a:r>
              <a:rPr lang="en-US" altLang="ko-KR" dirty="0">
                <a:solidFill>
                  <a:srgbClr val="AA8DFF"/>
                </a:solidFill>
              </a:rPr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LLM</a:t>
            </a:r>
            <a:r>
              <a:rPr lang="ko-KR" altLang="en-US" dirty="0"/>
              <a:t>은 검색된 문서 정보를 바탕으로 상대적으로 더 정확한 답변을 생성한다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5729AA-5B81-4773-6983-C717DAC722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 (</a:t>
            </a:r>
            <a:r>
              <a:rPr kumimoji="1" lang="ko-KR" altLang="en-US" dirty="0"/>
              <a:t>검색 증강 생성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316237-BB55-6D23-6B39-5EA732E67B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BA6C741-2AC1-98F6-0B28-3A865DF2606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E962A4-9AE1-D8FB-6C2B-E4052384C5B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DAB33BA-56DB-8131-3B9A-ACEEBB7D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25" y="6248963"/>
            <a:ext cx="7370250" cy="42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AACC173-1DBA-E859-E0E7-CE3C9B455A86}"/>
              </a:ext>
            </a:extLst>
          </p:cNvPr>
          <p:cNvSpPr/>
          <p:nvPr/>
        </p:nvSpPr>
        <p:spPr>
          <a:xfrm>
            <a:off x="9105900" y="8391524"/>
            <a:ext cx="2390775" cy="2013231"/>
          </a:xfrm>
          <a:prstGeom prst="roundRect">
            <a:avLst/>
          </a:prstGeom>
          <a:noFill/>
          <a:ln w="76200"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4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9D47F-BE68-53AB-E5C2-DBD5FB5EF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E07CB9-9840-45DC-5014-B3C1BD918DA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Gao, Y., Xiong, Y., Gao, X., Jia, K., Pan, J., Bi, Y., ... &amp; Wang, H. (2023). Retrieval-augmented generation for large language models: A survey.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arXiv:2312.10997.</a:t>
            </a:r>
          </a:p>
          <a:p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E1941A-3A48-AD5B-368E-ADCB4E21D5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RAG</a:t>
            </a:r>
            <a:r>
              <a:rPr lang="ko-KR" altLang="en-US" dirty="0"/>
              <a:t>의 대략적인 진행 과정은 다음을 따름</a:t>
            </a:r>
            <a:r>
              <a:rPr lang="en-US" altLang="ko-KR" dirty="0"/>
              <a:t>: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사전에 정보를 담고 있는 문서를 일정 크기</a:t>
            </a:r>
            <a:r>
              <a:rPr lang="en-US" altLang="ko-KR" dirty="0"/>
              <a:t>(Chunk)</a:t>
            </a:r>
            <a:r>
              <a:rPr lang="ko-KR" altLang="en-US" dirty="0"/>
              <a:t>로 나눠서 </a:t>
            </a:r>
            <a:r>
              <a:rPr lang="en-US" altLang="ko-KR" dirty="0"/>
              <a:t>Vector DB</a:t>
            </a:r>
            <a:r>
              <a:rPr lang="ko-KR" altLang="en-US" dirty="0"/>
              <a:t>로 저장한다</a:t>
            </a:r>
            <a:r>
              <a:rPr lang="en-US" altLang="ko-KR" dirty="0"/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사용자의 입력과 유사한 </a:t>
            </a:r>
            <a:r>
              <a:rPr lang="en-US" altLang="ko-KR" dirty="0"/>
              <a:t>K</a:t>
            </a:r>
            <a:r>
              <a:rPr lang="ko-KR" altLang="en-US" dirty="0"/>
              <a:t>개의 문서를 검색 </a:t>
            </a:r>
            <a:r>
              <a:rPr lang="en-US" altLang="ko-KR" dirty="0"/>
              <a:t>(Retrieve)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사용자의 입력에 검색된 문서를 더해 증강된 </a:t>
            </a:r>
            <a:r>
              <a:rPr lang="en-US" altLang="ko-KR" dirty="0"/>
              <a:t>(Augmented) </a:t>
            </a:r>
            <a:r>
              <a:rPr lang="ko-KR" altLang="en-US" dirty="0"/>
              <a:t>프롬프트를 </a:t>
            </a:r>
            <a:r>
              <a:rPr lang="en-US" altLang="ko-KR" dirty="0"/>
              <a:t>LLM</a:t>
            </a:r>
            <a:r>
              <a:rPr lang="ko-KR" altLang="en-US" dirty="0"/>
              <a:t>에 입력한다</a:t>
            </a:r>
            <a:r>
              <a:rPr lang="en-US" altLang="ko-KR" dirty="0"/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AA8DFF"/>
                </a:solidFill>
              </a:rPr>
              <a:t>LLM</a:t>
            </a:r>
            <a:r>
              <a:rPr lang="ko-KR" altLang="en-US" dirty="0">
                <a:solidFill>
                  <a:srgbClr val="AA8DFF"/>
                </a:solidFill>
              </a:rPr>
              <a:t>은 검색된 문서 정보를 바탕으로 상대적으로 더 정확한 답변을 생성한다</a:t>
            </a:r>
            <a:r>
              <a:rPr lang="en-US" altLang="ko-KR" dirty="0">
                <a:solidFill>
                  <a:srgbClr val="AA8DFF"/>
                </a:solidFill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517786-94AF-218B-DD02-C436BAB0248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 (</a:t>
            </a:r>
            <a:r>
              <a:rPr kumimoji="1" lang="ko-KR" altLang="en-US" dirty="0"/>
              <a:t>검색 증강 생성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5562CE-4EF4-9A5A-285C-B987941EF06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36D5551-8038-7364-C5E5-C21DC9FC66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A592911-52DB-296C-D564-2C49704D37E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C112CE1-E020-E21F-E931-9E176F94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25" y="6248963"/>
            <a:ext cx="7370250" cy="42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4870EE-0188-A5DC-83A2-8DAE0E6E5C08}"/>
              </a:ext>
            </a:extLst>
          </p:cNvPr>
          <p:cNvSpPr/>
          <p:nvPr/>
        </p:nvSpPr>
        <p:spPr>
          <a:xfrm>
            <a:off x="6648450" y="7867650"/>
            <a:ext cx="2428875" cy="2537106"/>
          </a:xfrm>
          <a:prstGeom prst="roundRect">
            <a:avLst/>
          </a:prstGeom>
          <a:noFill/>
          <a:ln w="76200"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899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A69EB-139B-0B8F-F33A-44617372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784F5F7-FA53-781D-B3C8-0994048620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아이콘은 </a:t>
            </a:r>
            <a:r>
              <a:rPr lang="en-US" altLang="ko-KR" dirty="0"/>
              <a:t>ChatGPT 4o</a:t>
            </a:r>
            <a:r>
              <a:rPr lang="ko-KR" altLang="en-US" dirty="0"/>
              <a:t>를 활용해 생성했습니다</a:t>
            </a:r>
            <a:r>
              <a:rPr lang="en-US" altLang="ko-KR" dirty="0"/>
              <a:t>.</a:t>
            </a:r>
            <a:endParaRPr lang="ko-KR" altLang="en-US" dirty="0"/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59C86-05DA-6B72-4204-8927C84F73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LLM</a:t>
            </a:r>
            <a:r>
              <a:rPr lang="ko-KR" altLang="en-US" dirty="0"/>
              <a:t>을 비롯하여 자연어를 처리하는 </a:t>
            </a:r>
            <a:r>
              <a:rPr lang="en-US" altLang="ko-KR" dirty="0"/>
              <a:t>AI</a:t>
            </a:r>
            <a:r>
              <a:rPr lang="ko-KR" altLang="en-US" dirty="0"/>
              <a:t>는 </a:t>
            </a:r>
            <a:r>
              <a:rPr lang="ko-KR" altLang="en-US" dirty="0">
                <a:solidFill>
                  <a:srgbClr val="AA8DFF"/>
                </a:solidFill>
              </a:rPr>
              <a:t>자연어를 있는 그대로 입력 받는 것이 아니라</a:t>
            </a:r>
            <a:r>
              <a:rPr lang="en-US" altLang="ko-KR" dirty="0"/>
              <a:t>, </a:t>
            </a:r>
            <a:r>
              <a:rPr lang="ko-KR" altLang="en-US" dirty="0"/>
              <a:t>특정 알고리즘을 따라 정해진 크기의 벡터로 벡터화 된 정보를 입력 받음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7FA6A0-0F1C-75B6-CD1E-55F00D61AE2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Vector DB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5E42AA-234D-3E00-3EEA-136AD37A072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D235D5-5513-6C54-85A0-FAF77FC577C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3AF2A7F-8ED6-AFB2-9BE4-B07CA912462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2CA4C-9388-A13A-48DB-2BC8DF120D33}"/>
              </a:ext>
            </a:extLst>
          </p:cNvPr>
          <p:cNvSpPr txBox="1"/>
          <p:nvPr/>
        </p:nvSpPr>
        <p:spPr>
          <a:xfrm>
            <a:off x="3710063" y="6502400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안녕하세요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오늘은 기분이 좋은 날입니다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3600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화살표: 톱니 모양의 오른쪽 11">
            <a:extLst>
              <a:ext uri="{FF2B5EF4-FFF2-40B4-BE49-F238E27FC236}">
                <a16:creationId xmlns:a16="http://schemas.microsoft.com/office/drawing/2014/main" id="{96492655-B3D7-F240-5545-8EAA996B24B8}"/>
              </a:ext>
            </a:extLst>
          </p:cNvPr>
          <p:cNvSpPr/>
          <p:nvPr/>
        </p:nvSpPr>
        <p:spPr>
          <a:xfrm>
            <a:off x="9821635" y="6325418"/>
            <a:ext cx="1910443" cy="1358900"/>
          </a:xfrm>
          <a:prstGeom prst="notchedRightArrow">
            <a:avLst/>
          </a:prstGeom>
          <a:solidFill>
            <a:srgbClr val="6700E6"/>
          </a:solidFill>
          <a:ln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86709-E3CC-7CE9-FA28-656D6A54B63D}"/>
              </a:ext>
            </a:extLst>
          </p:cNvPr>
          <p:cNvSpPr txBox="1"/>
          <p:nvPr/>
        </p:nvSpPr>
        <p:spPr>
          <a:xfrm>
            <a:off x="10319656" y="5503238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입력 불가능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b="1" i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CA029AA-B070-B058-B7A6-97C67D2FB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621" y="5419753"/>
            <a:ext cx="3146728" cy="314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33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F713-8225-02A9-B71F-C7E5E29D2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6757627-17C3-16B7-8589-7FBB719147C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아이콘은 </a:t>
            </a:r>
            <a:r>
              <a:rPr lang="en-US" altLang="ko-KR" dirty="0"/>
              <a:t>ChatGPT 4o</a:t>
            </a:r>
            <a:r>
              <a:rPr lang="ko-KR" altLang="en-US" dirty="0"/>
              <a:t>를 활용해 생성했습니다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벡터화 결과는 임의로 작성한 것으로</a:t>
            </a:r>
            <a:r>
              <a:rPr lang="en-US" altLang="ko-KR" dirty="0"/>
              <a:t>, </a:t>
            </a:r>
            <a:r>
              <a:rPr lang="ko-KR" altLang="en-US" dirty="0"/>
              <a:t>특정 알고리즘의 결과물이 아닙니다</a:t>
            </a:r>
            <a:r>
              <a:rPr lang="en-US" altLang="ko-KR" dirty="0"/>
              <a:t>.</a:t>
            </a:r>
            <a:endParaRPr lang="ko-KR" altLang="en-US" dirty="0"/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C10840-073F-06E2-D436-81789D3B570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LLM</a:t>
            </a:r>
            <a:r>
              <a:rPr lang="ko-KR" altLang="en-US" dirty="0"/>
              <a:t>을 비롯하여 자연어를 처리하는 </a:t>
            </a:r>
            <a:r>
              <a:rPr lang="en-US" altLang="ko-KR" dirty="0"/>
              <a:t>AI</a:t>
            </a:r>
            <a:r>
              <a:rPr lang="ko-KR" altLang="en-US" dirty="0"/>
              <a:t>는 자연어를 있는 그대로 입력 받는 것이 아니라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AA8DFF"/>
                </a:solidFill>
              </a:rPr>
              <a:t>특정 알고리즘을 따라 정해진 크기의 벡터로 벡터화 된 정보를 입력 받는다</a:t>
            </a:r>
            <a:r>
              <a:rPr lang="en-US" altLang="ko-KR" dirty="0">
                <a:solidFill>
                  <a:srgbClr val="AA8DFF"/>
                </a:solidFill>
              </a:rPr>
              <a:t>.</a:t>
            </a:r>
            <a:endParaRPr lang="ko-KR" altLang="en-US" dirty="0">
              <a:solidFill>
                <a:srgbClr val="AA8DFF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828056-5E14-E3A4-9BFF-9B99DD31908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Vector DB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A907B6-0EB0-0EB4-C0F8-47837E2BB70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5EDD9B2-A23D-AD72-E220-78A18119564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9C5BCA4-5393-A70B-C4EA-CC3DD7DCDC2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BCB7D-8475-E71F-5715-B92BD4C3B0D2}"/>
              </a:ext>
            </a:extLst>
          </p:cNvPr>
          <p:cNvSpPr txBox="1"/>
          <p:nvPr/>
        </p:nvSpPr>
        <p:spPr>
          <a:xfrm>
            <a:off x="3058315" y="6280150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안녕하세요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오늘은 기분이 좋은 날입니다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3600" i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D89321F-45B3-EAFC-8E21-3316531F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621" y="5419753"/>
            <a:ext cx="3146728" cy="314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톱니 모양의 오른쪽 9">
            <a:extLst>
              <a:ext uri="{FF2B5EF4-FFF2-40B4-BE49-F238E27FC236}">
                <a16:creationId xmlns:a16="http://schemas.microsoft.com/office/drawing/2014/main" id="{68174B51-3179-FEAF-86F6-2E6489FDDEC5}"/>
              </a:ext>
            </a:extLst>
          </p:cNvPr>
          <p:cNvSpPr/>
          <p:nvPr/>
        </p:nvSpPr>
        <p:spPr>
          <a:xfrm>
            <a:off x="6892315" y="6313667"/>
            <a:ext cx="1910443" cy="1358900"/>
          </a:xfrm>
          <a:prstGeom prst="notchedRightArrow">
            <a:avLst/>
          </a:prstGeom>
          <a:solidFill>
            <a:srgbClr val="6700E6"/>
          </a:solidFill>
          <a:ln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66DD2-3F3E-96C1-6EC8-D5984E664259}"/>
              </a:ext>
            </a:extLst>
          </p:cNvPr>
          <p:cNvSpPr txBox="1"/>
          <p:nvPr/>
        </p:nvSpPr>
        <p:spPr>
          <a:xfrm>
            <a:off x="13330766" y="556718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입력 가능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화살표: 톱니 모양의 오른쪽 11">
            <a:extLst>
              <a:ext uri="{FF2B5EF4-FFF2-40B4-BE49-F238E27FC236}">
                <a16:creationId xmlns:a16="http://schemas.microsoft.com/office/drawing/2014/main" id="{5E6E9E0F-E763-3325-E576-55E3DE60B412}"/>
              </a:ext>
            </a:extLst>
          </p:cNvPr>
          <p:cNvSpPr/>
          <p:nvPr/>
        </p:nvSpPr>
        <p:spPr>
          <a:xfrm>
            <a:off x="12834581" y="6313667"/>
            <a:ext cx="1910443" cy="1358900"/>
          </a:xfrm>
          <a:prstGeom prst="notchedRightArrow">
            <a:avLst/>
          </a:prstGeom>
          <a:solidFill>
            <a:srgbClr val="6700E6"/>
          </a:solidFill>
          <a:ln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EFB01-7589-9C7D-CAF4-325F0506278F}"/>
              </a:ext>
            </a:extLst>
          </p:cNvPr>
          <p:cNvSpPr txBox="1"/>
          <p:nvPr/>
        </p:nvSpPr>
        <p:spPr>
          <a:xfrm>
            <a:off x="7390336" y="556718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벡터화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36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E418D-C752-0AA5-A126-0C55D9D7B9F2}"/>
              </a:ext>
            </a:extLst>
          </p:cNvPr>
          <p:cNvSpPr txBox="1"/>
          <p:nvPr/>
        </p:nvSpPr>
        <p:spPr>
          <a:xfrm>
            <a:off x="10174060" y="6481584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[-1.72, 0.12,</a:t>
            </a:r>
          </a:p>
          <a:p>
            <a:pPr algn="ctr"/>
            <a:r>
              <a:rPr lang="en-US" altLang="ko-KR" sz="3600" b="1" i="0" dirty="0">
                <a:solidFill>
                  <a:schemeClr val="bg1"/>
                </a:solidFill>
                <a:latin typeface="+mn-ea"/>
              </a:rPr>
              <a:t>… , 2.12]</a:t>
            </a:r>
            <a:endParaRPr lang="ko-KR" altLang="en-US" sz="36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37DC80E-69CA-9065-14BA-CD2BA6DE6766}"/>
              </a:ext>
            </a:extLst>
          </p:cNvPr>
          <p:cNvSpPr/>
          <p:nvPr/>
        </p:nvSpPr>
        <p:spPr>
          <a:xfrm>
            <a:off x="707923" y="5312229"/>
            <a:ext cx="11379302" cy="2887874"/>
          </a:xfrm>
          <a:prstGeom prst="roundRect">
            <a:avLst/>
          </a:prstGeom>
          <a:noFill/>
          <a:ln w="5715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59C07-29E1-3DFA-B56F-4B6F20B1309E}"/>
              </a:ext>
            </a:extLst>
          </p:cNvPr>
          <p:cNvSpPr txBox="1"/>
          <p:nvPr/>
        </p:nvSpPr>
        <p:spPr>
          <a:xfrm>
            <a:off x="5899355" y="8345910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벡터화 과정을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Embedding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이라 함</a:t>
            </a:r>
            <a:endParaRPr lang="ko-KR" altLang="en-US" sz="2800" b="1" i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423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2D1C2-0CB1-C361-F76B-5F6C4207E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BD301B0-1533-AE48-87F2-B38932CFBF3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Pdf icons created by </a:t>
            </a:r>
            <a:r>
              <a:rPr lang="en-US" altLang="ko-KR" dirty="0" err="1"/>
              <a:t>Freepik</a:t>
            </a:r>
            <a:r>
              <a:rPr lang="en-US" altLang="ko-KR" dirty="0"/>
              <a:t> – </a:t>
            </a:r>
            <a:r>
              <a:rPr lang="en-US" altLang="ko-KR" dirty="0" err="1"/>
              <a:t>Flaticon</a:t>
            </a:r>
            <a:r>
              <a:rPr lang="en-US" altLang="ko-KR" dirty="0"/>
              <a:t>; Doc file icons created by </a:t>
            </a:r>
            <a:r>
              <a:rPr lang="en-US" altLang="ko-KR" dirty="0" err="1"/>
              <a:t>Freepik</a:t>
            </a:r>
            <a:r>
              <a:rPr lang="en-US" altLang="ko-KR" dirty="0"/>
              <a:t> – </a:t>
            </a:r>
            <a:r>
              <a:rPr lang="en-US" altLang="ko-KR" dirty="0" err="1"/>
              <a:t>Flaticon</a:t>
            </a:r>
            <a:r>
              <a:rPr lang="en-US" altLang="ko-KR" dirty="0"/>
              <a:t>; Www icons created by </a:t>
            </a:r>
            <a:r>
              <a:rPr lang="en-US" altLang="ko-KR" dirty="0" err="1"/>
              <a:t>Freepik</a:t>
            </a:r>
            <a:r>
              <a:rPr lang="en-US" altLang="ko-KR" dirty="0"/>
              <a:t> – </a:t>
            </a:r>
            <a:r>
              <a:rPr lang="en-US" altLang="ko-KR" dirty="0" err="1"/>
              <a:t>Flaticon</a:t>
            </a:r>
            <a:endParaRPr lang="en-US" altLang="ko-KR" dirty="0"/>
          </a:p>
          <a:p>
            <a:r>
              <a:rPr lang="ko-KR" altLang="en-US" dirty="0"/>
              <a:t>텍스트</a:t>
            </a:r>
            <a:r>
              <a:rPr lang="en-US" altLang="ko-KR" dirty="0"/>
              <a:t>: Lorem ipsum</a:t>
            </a:r>
          </a:p>
          <a:p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A2CD7A-1E42-BD9F-E95F-C6CC29D561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Vector DB</a:t>
            </a:r>
            <a:r>
              <a:rPr lang="ko-KR" altLang="en-US" dirty="0"/>
              <a:t>는 정보를 담고 있는 문서를 전처리 및 분할한 후 이에 대한 </a:t>
            </a:r>
            <a:r>
              <a:rPr lang="en-US" altLang="ko-KR" dirty="0">
                <a:solidFill>
                  <a:srgbClr val="00FFFF"/>
                </a:solidFill>
              </a:rPr>
              <a:t>Chunk</a:t>
            </a:r>
            <a:r>
              <a:rPr lang="ko-KR" altLang="en-US" dirty="0">
                <a:solidFill>
                  <a:srgbClr val="00FFFF"/>
                </a:solidFill>
              </a:rPr>
              <a:t>와 </a:t>
            </a:r>
            <a:r>
              <a:rPr lang="en-US" altLang="ko-KR" dirty="0">
                <a:solidFill>
                  <a:srgbClr val="00FFFF"/>
                </a:solidFill>
              </a:rPr>
              <a:t>Embedding </a:t>
            </a:r>
            <a:r>
              <a:rPr lang="ko-KR" altLang="en-US" dirty="0">
                <a:solidFill>
                  <a:srgbClr val="00FFFF"/>
                </a:solidFill>
              </a:rPr>
              <a:t>과정을 거친 </a:t>
            </a:r>
            <a:r>
              <a:rPr lang="en-US" altLang="ko-KR" dirty="0">
                <a:solidFill>
                  <a:srgbClr val="00FFFF"/>
                </a:solidFill>
              </a:rPr>
              <a:t>Vector</a:t>
            </a:r>
            <a:r>
              <a:rPr lang="ko-KR" altLang="en-US" dirty="0"/>
              <a:t>를 저장한 </a:t>
            </a:r>
            <a:r>
              <a:rPr lang="en-US" altLang="ko-KR" dirty="0"/>
              <a:t>DB</a:t>
            </a:r>
            <a:r>
              <a:rPr lang="ko-KR" altLang="en-US" dirty="0"/>
              <a:t>를 의미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7E9362-4D3B-9C16-87A8-FBB0D19BEBB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Vector DB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B0F93F-773D-664E-AA19-9455588B6D5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8C17A90-62A5-258F-E28F-08DC01C2971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2F57BBB-091F-78B7-0FCE-28BBB58F509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FB09895-FC39-642D-76E4-99047AF418EB}"/>
              </a:ext>
            </a:extLst>
          </p:cNvPr>
          <p:cNvSpPr/>
          <p:nvPr/>
        </p:nvSpPr>
        <p:spPr>
          <a:xfrm>
            <a:off x="1216275" y="3912418"/>
            <a:ext cx="18189325" cy="330200"/>
          </a:xfrm>
          <a:prstGeom prst="rightArrow">
            <a:avLst>
              <a:gd name="adj1" fmla="val 26923"/>
              <a:gd name="adj2" fmla="val 147115"/>
            </a:avLst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1EEB9AD-E28C-5C15-5366-C07FB312A69D}"/>
              </a:ext>
            </a:extLst>
          </p:cNvPr>
          <p:cNvSpPr/>
          <p:nvPr/>
        </p:nvSpPr>
        <p:spPr>
          <a:xfrm>
            <a:off x="4759926" y="5736806"/>
            <a:ext cx="2974284" cy="4174995"/>
          </a:xfrm>
          <a:prstGeom prst="roundRect">
            <a:avLst/>
          </a:prstGeom>
          <a:solidFill>
            <a:srgbClr val="AA8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Lorem ipsum dolor sit </a:t>
            </a:r>
            <a:r>
              <a:rPr lang="en-US" altLang="ko-KR" sz="1600" dirty="0" err="1"/>
              <a:t>amet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consectetur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adipiscing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elit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Aliquam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lectus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leo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luctus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ut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quam</a:t>
            </a:r>
            <a:r>
              <a:rPr lang="en-US" altLang="ko-KR" sz="1600" dirty="0"/>
              <a:t> at, </a:t>
            </a:r>
            <a:r>
              <a:rPr lang="en-US" altLang="ko-KR" sz="1600" dirty="0" err="1"/>
              <a:t>rutrum</a:t>
            </a:r>
            <a:r>
              <a:rPr lang="en-US" altLang="ko-KR" sz="1600" dirty="0"/>
              <a:t> pharetra </a:t>
            </a:r>
            <a:r>
              <a:rPr lang="en-US" altLang="ko-KR" sz="1600" dirty="0" err="1"/>
              <a:t>nunc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Curabitur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sodales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mauris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mattis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lectus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euismod</a:t>
            </a:r>
            <a:r>
              <a:rPr lang="en-US" altLang="ko-KR" sz="1600" dirty="0"/>
              <a:t>, et </a:t>
            </a:r>
            <a:r>
              <a:rPr lang="en-US" altLang="ko-KR" sz="1600" dirty="0" err="1"/>
              <a:t>aliquam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tortor</a:t>
            </a:r>
            <a:r>
              <a:rPr lang="en-US" altLang="ko-KR" sz="1600" dirty="0"/>
              <a:t> porta. Donec in </a:t>
            </a:r>
            <a:r>
              <a:rPr lang="en-US" altLang="ko-KR" sz="1600" dirty="0" err="1"/>
              <a:t>ullamcorper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justo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Fusce</a:t>
            </a:r>
            <a:r>
              <a:rPr lang="en-US" altLang="ko-KR" sz="1600" dirty="0"/>
              <a:t> et </a:t>
            </a:r>
            <a:r>
              <a:rPr lang="en-US" altLang="ko-KR" sz="1600" dirty="0" err="1"/>
              <a:t>molestie</a:t>
            </a:r>
            <a:r>
              <a:rPr lang="en-US" altLang="ko-KR" sz="1600" dirty="0"/>
              <a:t> ex. Ut vel </a:t>
            </a:r>
            <a:r>
              <a:rPr lang="en-US" altLang="ko-KR" sz="1600" dirty="0" err="1"/>
              <a:t>massa</a:t>
            </a:r>
            <a:r>
              <a:rPr lang="en-US" altLang="ko-KR" sz="1600" dirty="0"/>
              <a:t> vestibulum, </a:t>
            </a:r>
            <a:r>
              <a:rPr lang="en-US" altLang="ko-KR" sz="1600" dirty="0" err="1"/>
              <a:t>hendrerit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odio</a:t>
            </a:r>
            <a:r>
              <a:rPr lang="en-US" altLang="ko-KR" sz="1600" dirty="0"/>
              <a:t> vitae, maximus </a:t>
            </a:r>
            <a:r>
              <a:rPr lang="en-US" altLang="ko-KR" sz="1600" dirty="0" err="1"/>
              <a:t>lectus</a:t>
            </a:r>
            <a:r>
              <a:rPr lang="en-US" altLang="ko-KR" sz="1600" dirty="0"/>
              <a:t>. Sed </a:t>
            </a:r>
            <a:r>
              <a:rPr lang="en-US" altLang="ko-KR" sz="1600" dirty="0" err="1"/>
              <a:t>congue</a:t>
            </a:r>
            <a:r>
              <a:rPr lang="en-US" altLang="ko-KR" sz="1600" dirty="0"/>
              <a:t> </a:t>
            </a:r>
            <a:r>
              <a:rPr lang="en-US" altLang="ko-KR" sz="1600" dirty="0" err="1"/>
              <a:t>laoreet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molestie</a:t>
            </a:r>
            <a:r>
              <a:rPr lang="en-US" altLang="ko-KR" sz="1600" dirty="0"/>
              <a:t>.…</a:t>
            </a:r>
            <a:endParaRPr lang="ko-KR" altLang="en-US" sz="16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BD99B5-5003-801F-0E07-7A3E0A3AE5D8}"/>
              </a:ext>
            </a:extLst>
          </p:cNvPr>
          <p:cNvGrpSpPr/>
          <p:nvPr/>
        </p:nvGrpSpPr>
        <p:grpSpPr>
          <a:xfrm>
            <a:off x="8887738" y="5664023"/>
            <a:ext cx="2974284" cy="4174996"/>
            <a:chOff x="9081269" y="5540648"/>
            <a:chExt cx="3480620" cy="4401643"/>
          </a:xfrm>
          <a:solidFill>
            <a:srgbClr val="AA8DFF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97A9420-910C-82A1-F44A-CF906657C339}"/>
                </a:ext>
              </a:extLst>
            </p:cNvPr>
            <p:cNvSpPr/>
            <p:nvPr/>
          </p:nvSpPr>
          <p:spPr>
            <a:xfrm>
              <a:off x="9081270" y="5540648"/>
              <a:ext cx="3480618" cy="144115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Lorem ipsum dolor sit </a:t>
              </a:r>
              <a:r>
                <a:rPr lang="en-US" altLang="ko-KR" sz="1600" dirty="0" err="1"/>
                <a:t>amet</a:t>
              </a:r>
              <a:r>
                <a:rPr lang="en-US" altLang="ko-KR" sz="1600" dirty="0"/>
                <a:t>, </a:t>
              </a:r>
              <a:r>
                <a:rPr lang="en-US" altLang="ko-KR" sz="1600" dirty="0" err="1"/>
                <a:t>consectetur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adipiscing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elit</a:t>
              </a:r>
              <a:r>
                <a:rPr lang="en-US" altLang="ko-KR" sz="1600" dirty="0"/>
                <a:t>. </a:t>
              </a:r>
              <a:r>
                <a:rPr lang="en-US" altLang="ko-KR" sz="1600" dirty="0" err="1"/>
                <a:t>Aliquam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lectus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leo</a:t>
              </a:r>
              <a:r>
                <a:rPr lang="en-US" altLang="ko-KR" sz="1600" dirty="0"/>
                <a:t>, </a:t>
              </a:r>
              <a:r>
                <a:rPr lang="en-US" altLang="ko-KR" sz="1600" dirty="0" err="1"/>
                <a:t>luctus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ut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quam</a:t>
              </a:r>
              <a:r>
                <a:rPr lang="en-US" altLang="ko-KR" sz="1600" dirty="0"/>
                <a:t> at, </a:t>
              </a:r>
              <a:r>
                <a:rPr lang="en-US" altLang="ko-KR" sz="1600" dirty="0" err="1"/>
                <a:t>rutrum</a:t>
              </a:r>
              <a:r>
                <a:rPr lang="en-US" altLang="ko-KR" sz="1600" dirty="0"/>
                <a:t> pharetra </a:t>
              </a:r>
              <a:r>
                <a:rPr lang="en-US" altLang="ko-KR" sz="1600" dirty="0" err="1"/>
                <a:t>nunc</a:t>
              </a:r>
              <a:r>
                <a:rPr lang="en-US" altLang="ko-KR" sz="1600" dirty="0"/>
                <a:t>.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5C1F2D-A3CA-CA47-6163-6E058370055F}"/>
                </a:ext>
              </a:extLst>
            </p:cNvPr>
            <p:cNvSpPr/>
            <p:nvPr/>
          </p:nvSpPr>
          <p:spPr>
            <a:xfrm>
              <a:off x="9081269" y="7020892"/>
              <a:ext cx="3480619" cy="144115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/>
                <a:t>Curabitur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sodales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mauris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mattis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lectus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euismod</a:t>
              </a:r>
              <a:r>
                <a:rPr lang="en-US" altLang="ko-KR" sz="1600" dirty="0"/>
                <a:t>, et </a:t>
              </a:r>
              <a:r>
                <a:rPr lang="en-US" altLang="ko-KR" sz="1600" dirty="0" err="1"/>
                <a:t>aliquam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tortor</a:t>
              </a:r>
              <a:r>
                <a:rPr lang="en-US" altLang="ko-KR" sz="1600" dirty="0"/>
                <a:t> porta. Donec in </a:t>
              </a:r>
              <a:r>
                <a:rPr lang="en-US" altLang="ko-KR" sz="1600" dirty="0" err="1"/>
                <a:t>ullamcorper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justo</a:t>
              </a:r>
              <a:r>
                <a:rPr lang="en-US" altLang="ko-KR" sz="1600" dirty="0"/>
                <a:t>. 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BEB2BB4-81DD-7885-C9A0-DA9A27E5A6EA}"/>
                </a:ext>
              </a:extLst>
            </p:cNvPr>
            <p:cNvSpPr/>
            <p:nvPr/>
          </p:nvSpPr>
          <p:spPr>
            <a:xfrm>
              <a:off x="9081269" y="8501136"/>
              <a:ext cx="3480620" cy="14411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/>
                <a:t>Fusce</a:t>
              </a:r>
              <a:r>
                <a:rPr lang="en-US" altLang="ko-KR" sz="1600" dirty="0"/>
                <a:t> et </a:t>
              </a:r>
              <a:r>
                <a:rPr lang="en-US" altLang="ko-KR" sz="1600" dirty="0" err="1"/>
                <a:t>molestie</a:t>
              </a:r>
              <a:r>
                <a:rPr lang="en-US" altLang="ko-KR" sz="1600" dirty="0"/>
                <a:t> ex. Ut vel </a:t>
              </a:r>
              <a:r>
                <a:rPr lang="en-US" altLang="ko-KR" sz="1600" dirty="0" err="1"/>
                <a:t>massa</a:t>
              </a:r>
              <a:r>
                <a:rPr lang="en-US" altLang="ko-KR" sz="1600" dirty="0"/>
                <a:t> vestibulum, </a:t>
              </a:r>
              <a:r>
                <a:rPr lang="en-US" altLang="ko-KR" sz="1600" dirty="0" err="1"/>
                <a:t>hendrerit</a:t>
              </a:r>
              <a:r>
                <a:rPr lang="en-US" altLang="ko-KR" sz="1600" dirty="0"/>
                <a:t> </a:t>
              </a:r>
              <a:r>
                <a:rPr lang="en-US" altLang="ko-KR" sz="1600" dirty="0" err="1"/>
                <a:t>odio</a:t>
              </a:r>
              <a:r>
                <a:rPr lang="en-US" altLang="ko-KR" sz="1600" dirty="0"/>
                <a:t> vitae, maximus </a:t>
              </a:r>
              <a:r>
                <a:rPr lang="en-US" altLang="ko-KR" sz="1600" dirty="0" err="1"/>
                <a:t>lectus</a:t>
              </a:r>
              <a:r>
                <a:rPr lang="en-US" altLang="ko-KR" sz="1600" dirty="0"/>
                <a:t>. 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88B431-55A8-0AA2-E3CF-98976B69706A}"/>
              </a:ext>
            </a:extLst>
          </p:cNvPr>
          <p:cNvGrpSpPr/>
          <p:nvPr/>
        </p:nvGrpSpPr>
        <p:grpSpPr>
          <a:xfrm>
            <a:off x="12701246" y="6552890"/>
            <a:ext cx="3132648" cy="2397260"/>
            <a:chOff x="14273757" y="5820015"/>
            <a:chExt cx="3132648" cy="2368497"/>
          </a:xfrm>
          <a:solidFill>
            <a:srgbClr val="6700E6"/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DC0EF9F-BAAF-FFF4-F2D6-24C7A4255908}"/>
                </a:ext>
              </a:extLst>
            </p:cNvPr>
            <p:cNvSpPr/>
            <p:nvPr/>
          </p:nvSpPr>
          <p:spPr>
            <a:xfrm>
              <a:off x="14273758" y="5820015"/>
              <a:ext cx="3132646" cy="72567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[0.11, -1.23, 2.1, … , 0.91]</a:t>
              </a:r>
              <a:endParaRPr lang="ko-KR" altLang="en-US" sz="1600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799DEA5-079D-6ACB-8145-5B93FF4E2053}"/>
                </a:ext>
              </a:extLst>
            </p:cNvPr>
            <p:cNvSpPr/>
            <p:nvPr/>
          </p:nvSpPr>
          <p:spPr>
            <a:xfrm>
              <a:off x="14273757" y="6642801"/>
              <a:ext cx="3132647" cy="72567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[1.23, 2.33, -1.11, … , 0.01]</a:t>
              </a:r>
              <a:endParaRPr lang="ko-KR" altLang="en-US" sz="1600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DBF1E46-AF08-F698-E311-5E5656120F2E}"/>
                </a:ext>
              </a:extLst>
            </p:cNvPr>
            <p:cNvSpPr/>
            <p:nvPr/>
          </p:nvSpPr>
          <p:spPr>
            <a:xfrm>
              <a:off x="14273757" y="7462834"/>
              <a:ext cx="3132648" cy="72567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[-1.23, 1.11, 0.12, … , 1.11]</a:t>
              </a:r>
              <a:endParaRPr lang="ko-KR" altLang="en-US" sz="1600" dirty="0"/>
            </a:p>
          </p:txBody>
        </p:sp>
      </p:grpSp>
      <p:sp>
        <p:nvSpPr>
          <p:cNvPr id="18" name="순서도: 자기 디스크 17">
            <a:extLst>
              <a:ext uri="{FF2B5EF4-FFF2-40B4-BE49-F238E27FC236}">
                <a16:creationId xmlns:a16="http://schemas.microsoft.com/office/drawing/2014/main" id="{4F38D82C-5C2D-85CB-E51D-FAE0C295F364}"/>
              </a:ext>
            </a:extLst>
          </p:cNvPr>
          <p:cNvSpPr/>
          <p:nvPr/>
        </p:nvSpPr>
        <p:spPr>
          <a:xfrm>
            <a:off x="16704369" y="6807603"/>
            <a:ext cx="3132646" cy="1887834"/>
          </a:xfrm>
          <a:prstGeom prst="flowChartMagneticDisk">
            <a:avLst/>
          </a:prstGeom>
          <a:solidFill>
            <a:srgbClr val="6700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[0.11, -1.23, 2.1, … , 0.91]</a:t>
            </a:r>
            <a:endParaRPr lang="ko-KR" altLang="en-US" dirty="0"/>
          </a:p>
          <a:p>
            <a:pPr algn="ctr"/>
            <a:r>
              <a:rPr lang="en-US" altLang="ko-KR" dirty="0"/>
              <a:t>[1.23, 2.33, -1.11, … , 0.01]</a:t>
            </a:r>
            <a:endParaRPr lang="ko-KR" altLang="en-US" dirty="0"/>
          </a:p>
          <a:p>
            <a:pPr algn="ctr"/>
            <a:r>
              <a:rPr lang="en-US" altLang="ko-KR" dirty="0"/>
              <a:t>[-1.23, 1.11, 0.12, … , 1.11]</a:t>
            </a:r>
            <a:endParaRPr lang="ko-KR" altLang="en-US" dirty="0"/>
          </a:p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065A8C-48C0-AF1F-2374-0E80B970F439}"/>
              </a:ext>
            </a:extLst>
          </p:cNvPr>
          <p:cNvGrpSpPr/>
          <p:nvPr/>
        </p:nvGrpSpPr>
        <p:grpSpPr>
          <a:xfrm>
            <a:off x="863736" y="6902666"/>
            <a:ext cx="2713704" cy="2349523"/>
            <a:chOff x="1007759" y="6517454"/>
            <a:chExt cx="2713704" cy="2349523"/>
          </a:xfrm>
        </p:grpSpPr>
        <p:sp>
          <p:nvSpPr>
            <p:cNvPr id="10" name="순서도: 다중 문서 9">
              <a:extLst>
                <a:ext uri="{FF2B5EF4-FFF2-40B4-BE49-F238E27FC236}">
                  <a16:creationId xmlns:a16="http://schemas.microsoft.com/office/drawing/2014/main" id="{ED4BAA07-6CC9-088E-2B9D-245E01088D80}"/>
                </a:ext>
              </a:extLst>
            </p:cNvPr>
            <p:cNvSpPr/>
            <p:nvPr/>
          </p:nvSpPr>
          <p:spPr>
            <a:xfrm>
              <a:off x="1007759" y="6517454"/>
              <a:ext cx="2713704" cy="2349523"/>
            </a:xfrm>
            <a:prstGeom prst="flowChartMultidocument">
              <a:avLst/>
            </a:prstGeom>
            <a:solidFill>
              <a:srgbClr val="C6B3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322" name="Picture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399A9E8-3EB6-2164-9D0E-D7B61AF57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07" y="7013590"/>
              <a:ext cx="851005" cy="85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3" name="Picture 1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FF64F92-6040-FE5A-836A-3D1CABE00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909" y="7366309"/>
              <a:ext cx="851005" cy="85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606B683-489B-1767-DD39-D43589116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0135" y="7895107"/>
              <a:ext cx="851005" cy="85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AA9D720-4868-1445-6F47-7A93CF7F3C6B}"/>
              </a:ext>
            </a:extLst>
          </p:cNvPr>
          <p:cNvSpPr txBox="1"/>
          <p:nvPr/>
        </p:nvSpPr>
        <p:spPr>
          <a:xfrm>
            <a:off x="1763388" y="4582740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ko-KR" altLang="en-US" sz="3800" b="1" i="0" dirty="0">
                <a:solidFill>
                  <a:schemeClr val="bg1"/>
                </a:solidFill>
                <a:latin typeface="+mn-ea"/>
              </a:rPr>
              <a:t>원본 문서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20FC9E-D50E-D3A0-F76E-8F7165C35057}"/>
              </a:ext>
            </a:extLst>
          </p:cNvPr>
          <p:cNvSpPr txBox="1"/>
          <p:nvPr/>
        </p:nvSpPr>
        <p:spPr>
          <a:xfrm>
            <a:off x="5810531" y="4582740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ko-KR" altLang="en-US" sz="3800" b="1" i="0" dirty="0">
                <a:solidFill>
                  <a:schemeClr val="bg1"/>
                </a:solidFill>
                <a:latin typeface="+mn-ea"/>
              </a:rPr>
              <a:t>텍스트 추출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885B7C-D12F-6DAD-DC2B-3C3144A84775}"/>
              </a:ext>
            </a:extLst>
          </p:cNvPr>
          <p:cNvSpPr txBox="1"/>
          <p:nvPr/>
        </p:nvSpPr>
        <p:spPr>
          <a:xfrm>
            <a:off x="9917680" y="4582740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ko-KR" altLang="en-US" sz="3800" b="1" i="0" dirty="0">
                <a:solidFill>
                  <a:schemeClr val="bg1"/>
                </a:solidFill>
                <a:latin typeface="+mn-ea"/>
              </a:rPr>
              <a:t>텍스트 분할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15536D-E44D-1062-E662-29F4DBC18A58}"/>
              </a:ext>
            </a:extLst>
          </p:cNvPr>
          <p:cNvSpPr txBox="1"/>
          <p:nvPr/>
        </p:nvSpPr>
        <p:spPr>
          <a:xfrm>
            <a:off x="13807676" y="4582740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ko-KR" altLang="en-US" sz="3800" b="1" i="0" dirty="0" err="1">
                <a:solidFill>
                  <a:schemeClr val="bg1"/>
                </a:solidFill>
                <a:latin typeface="+mn-ea"/>
              </a:rPr>
              <a:t>임베딩</a:t>
            </a:r>
            <a:endParaRPr lang="ko-KR" altLang="en-US" sz="3800" b="1" i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0A53FD-2444-09CE-71D8-CACB3FC5656F}"/>
              </a:ext>
            </a:extLst>
          </p:cNvPr>
          <p:cNvSpPr txBox="1"/>
          <p:nvPr/>
        </p:nvSpPr>
        <p:spPr>
          <a:xfrm>
            <a:off x="17665177" y="4582740"/>
            <a:ext cx="914400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en-US" altLang="ko-KR" sz="3800" b="1" i="0" dirty="0">
                <a:solidFill>
                  <a:schemeClr val="bg1"/>
                </a:solidFill>
                <a:latin typeface="+mn-ea"/>
              </a:rPr>
              <a:t>Vector DB</a:t>
            </a:r>
            <a:endParaRPr lang="ko-KR" altLang="en-US" sz="3800" b="1" i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946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C46D-64E2-2022-0899-FEDA340D6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455E224-866D-8D0D-8BD8-9FAFCB041A7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ko-KR" altLang="en-US" dirty="0"/>
              <a:t>텍스트</a:t>
            </a:r>
            <a:r>
              <a:rPr lang="en-US" altLang="ko-KR" dirty="0"/>
              <a:t>: Python 3.10 Docs</a:t>
            </a:r>
          </a:p>
          <a:p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6070DC-F375-A0BB-6322-71A299C14C8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Retrieval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검색</a:t>
            </a:r>
            <a:r>
              <a:rPr kumimoji="1" lang="en-US" altLang="ko-KR" dirty="0"/>
              <a:t>) </a:t>
            </a:r>
            <a:r>
              <a:rPr kumimoji="1" lang="ko-KR" altLang="en-US" dirty="0"/>
              <a:t>예시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787A2A-B44C-E457-AC83-28429CC3C35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FB64F38-8211-E74D-F81C-867F981A29C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17353D3-5D83-1B58-8C96-D24F0D6AEF3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Google Shape;1490;p73">
            <a:extLst>
              <a:ext uri="{FF2B5EF4-FFF2-40B4-BE49-F238E27FC236}">
                <a16:creationId xmlns:a16="http://schemas.microsoft.com/office/drawing/2014/main" id="{8F43FD7D-F5DB-D414-8563-00C52D50ADE1}"/>
              </a:ext>
            </a:extLst>
          </p:cNvPr>
          <p:cNvSpPr/>
          <p:nvPr/>
        </p:nvSpPr>
        <p:spPr>
          <a:xfrm>
            <a:off x="5743574" y="4591992"/>
            <a:ext cx="3063835" cy="612648"/>
          </a:xfrm>
          <a:prstGeom prst="flowChartPredefinedProcess">
            <a:avLst/>
          </a:prstGeom>
          <a:solidFill>
            <a:srgbClr val="C6B3FF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유사 </a:t>
            </a:r>
            <a:r>
              <a:rPr lang="ko-KR" sz="1800" b="0" i="0" u="none" strike="noStrike" cap="none" dirty="0" err="1">
                <a:solidFill>
                  <a:srgbClr val="000000"/>
                </a:solidFill>
                <a:latin typeface="+mn-ea"/>
                <a:cs typeface="Arial"/>
                <a:sym typeface="Arial"/>
              </a:rPr>
              <a:t>Vector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검색</a:t>
            </a:r>
            <a:endParaRPr dirty="0">
              <a:latin typeface="+mn-ea"/>
            </a:endParaRPr>
          </a:p>
        </p:txBody>
      </p:sp>
      <p:cxnSp>
        <p:nvCxnSpPr>
          <p:cNvPr id="9" name="Google Shape;1491;p73">
            <a:extLst>
              <a:ext uri="{FF2B5EF4-FFF2-40B4-BE49-F238E27FC236}">
                <a16:creationId xmlns:a16="http://schemas.microsoft.com/office/drawing/2014/main" id="{19238722-AAAF-017D-ADE8-60A1752D7976}"/>
              </a:ext>
            </a:extLst>
          </p:cNvPr>
          <p:cNvCxnSpPr>
            <a:cxnSpLocks/>
            <a:stCxn id="25" idx="4"/>
            <a:endCxn id="8" idx="2"/>
          </p:cNvCxnSpPr>
          <p:nvPr/>
        </p:nvCxnSpPr>
        <p:spPr>
          <a:xfrm flipV="1">
            <a:off x="5250774" y="5204640"/>
            <a:ext cx="2024718" cy="1583139"/>
          </a:xfrm>
          <a:prstGeom prst="bentConnector2">
            <a:avLst/>
          </a:prstGeom>
          <a:noFill/>
          <a:ln w="76200" cap="flat" cmpd="sng">
            <a:solidFill>
              <a:srgbClr val="00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" name="Google Shape;1493;p73">
            <a:extLst>
              <a:ext uri="{FF2B5EF4-FFF2-40B4-BE49-F238E27FC236}">
                <a16:creationId xmlns:a16="http://schemas.microsoft.com/office/drawing/2014/main" id="{4F6D6E48-9178-F4CF-65FC-DC35A01B3CF7}"/>
              </a:ext>
            </a:extLst>
          </p:cNvPr>
          <p:cNvCxnSpPr>
            <a:cxnSpLocks/>
            <a:stCxn id="30" idx="3"/>
            <a:endCxn id="8" idx="0"/>
          </p:cNvCxnSpPr>
          <p:nvPr/>
        </p:nvCxnSpPr>
        <p:spPr>
          <a:xfrm>
            <a:off x="5165964" y="4112768"/>
            <a:ext cx="2109528" cy="479224"/>
          </a:xfrm>
          <a:prstGeom prst="bentConnector2">
            <a:avLst/>
          </a:prstGeom>
          <a:noFill/>
          <a:ln w="76200" cap="flat" cmpd="sng">
            <a:solidFill>
              <a:srgbClr val="00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" name="Google Shape;1495;p73">
            <a:extLst>
              <a:ext uri="{FF2B5EF4-FFF2-40B4-BE49-F238E27FC236}">
                <a16:creationId xmlns:a16="http://schemas.microsoft.com/office/drawing/2014/main" id="{F7BD4B87-6545-3766-9EB2-AC971CEAD769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8807409" y="4898316"/>
            <a:ext cx="1014570" cy="838"/>
          </a:xfrm>
          <a:prstGeom prst="straightConnector1">
            <a:avLst/>
          </a:prstGeom>
          <a:noFill/>
          <a:ln w="76200" cap="flat" cmpd="sng">
            <a:solidFill>
              <a:srgbClr val="00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2" name="Google Shape;1497;p73">
            <a:extLst>
              <a:ext uri="{FF2B5EF4-FFF2-40B4-BE49-F238E27FC236}">
                <a16:creationId xmlns:a16="http://schemas.microsoft.com/office/drawing/2014/main" id="{747FC40E-EA10-0CA4-1BEE-C98482BB4D40}"/>
              </a:ext>
            </a:extLst>
          </p:cNvPr>
          <p:cNvGrpSpPr/>
          <p:nvPr/>
        </p:nvGrpSpPr>
        <p:grpSpPr>
          <a:xfrm>
            <a:off x="9771337" y="3730345"/>
            <a:ext cx="3012526" cy="2273258"/>
            <a:chOff x="8712189" y="8038028"/>
            <a:chExt cx="3012526" cy="2273258"/>
          </a:xfrm>
        </p:grpSpPr>
        <p:grpSp>
          <p:nvGrpSpPr>
            <p:cNvPr id="13" name="Google Shape;1498;p73">
              <a:extLst>
                <a:ext uri="{FF2B5EF4-FFF2-40B4-BE49-F238E27FC236}">
                  <a16:creationId xmlns:a16="http://schemas.microsoft.com/office/drawing/2014/main" id="{3A5105EA-6491-6ABD-27B0-1B8FDD456003}"/>
                </a:ext>
              </a:extLst>
            </p:cNvPr>
            <p:cNvGrpSpPr/>
            <p:nvPr/>
          </p:nvGrpSpPr>
          <p:grpSpPr>
            <a:xfrm>
              <a:off x="8762831" y="8887603"/>
              <a:ext cx="2961884" cy="1423683"/>
              <a:chOff x="12657453" y="4633300"/>
              <a:chExt cx="2961884" cy="1423683"/>
            </a:xfrm>
          </p:grpSpPr>
          <p:sp>
            <p:nvSpPr>
              <p:cNvPr id="15" name="Google Shape;1496;p73">
                <a:extLst>
                  <a:ext uri="{FF2B5EF4-FFF2-40B4-BE49-F238E27FC236}">
                    <a16:creationId xmlns:a16="http://schemas.microsoft.com/office/drawing/2014/main" id="{F8B001AE-EF92-DECF-FF40-D9510CC6AFD6}"/>
                  </a:ext>
                </a:extLst>
              </p:cNvPr>
              <p:cNvSpPr/>
              <p:nvPr/>
            </p:nvSpPr>
            <p:spPr>
              <a:xfrm>
                <a:off x="12657453" y="4633300"/>
                <a:ext cx="2961884" cy="638468"/>
              </a:xfrm>
              <a:prstGeom prst="roundRect">
                <a:avLst>
                  <a:gd name="adj" fmla="val 16667"/>
                </a:avLst>
              </a:prstGeom>
              <a:solidFill>
                <a:srgbClr val="6700E6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lang="ko-KR" sz="1600" b="0" i="0" u="none" strike="noStrike" cap="none" dirty="0">
                    <a:solidFill>
                      <a:srgbClr val="FFFFFF"/>
                    </a:solidFill>
                    <a:latin typeface="+mn-ea"/>
                    <a:cs typeface="Arial"/>
                    <a:sym typeface="Arial"/>
                  </a:rPr>
                  <a:t>[0.11, -1.23, 2.1, … , 0.91]</a:t>
                </a:r>
                <a:endParaRPr sz="1600" b="0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endParaRPr>
              </a:p>
            </p:txBody>
          </p:sp>
          <p:sp>
            <p:nvSpPr>
              <p:cNvPr id="16" name="Google Shape;1499;p73">
                <a:extLst>
                  <a:ext uri="{FF2B5EF4-FFF2-40B4-BE49-F238E27FC236}">
                    <a16:creationId xmlns:a16="http://schemas.microsoft.com/office/drawing/2014/main" id="{77E96AAA-FE14-906D-9156-1F361A9CB2E9}"/>
                  </a:ext>
                </a:extLst>
              </p:cNvPr>
              <p:cNvSpPr/>
              <p:nvPr/>
            </p:nvSpPr>
            <p:spPr>
              <a:xfrm>
                <a:off x="12657453" y="5418515"/>
                <a:ext cx="2961884" cy="638468"/>
              </a:xfrm>
              <a:prstGeom prst="roundRect">
                <a:avLst>
                  <a:gd name="adj" fmla="val 16667"/>
                </a:avLst>
              </a:prstGeom>
              <a:solidFill>
                <a:srgbClr val="6700E6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600"/>
                  <a:buFont typeface="Arial"/>
                  <a:buNone/>
                </a:pPr>
                <a:r>
                  <a:rPr lang="ko-KR" sz="1600" b="0" i="0" u="none" strike="noStrike" cap="none" dirty="0">
                    <a:solidFill>
                      <a:srgbClr val="FFFFFF"/>
                    </a:solidFill>
                    <a:latin typeface="+mn-ea"/>
                    <a:cs typeface="Arial"/>
                    <a:sym typeface="Arial"/>
                  </a:rPr>
                  <a:t>[1.23, 2.33, -1.11, … , 0.01]</a:t>
                </a:r>
                <a:endParaRPr sz="1600" b="0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4" name="Google Shape;1500;p73">
              <a:extLst>
                <a:ext uri="{FF2B5EF4-FFF2-40B4-BE49-F238E27FC236}">
                  <a16:creationId xmlns:a16="http://schemas.microsoft.com/office/drawing/2014/main" id="{29D496B2-D327-5F72-F41A-3CC610104B81}"/>
                </a:ext>
              </a:extLst>
            </p:cNvPr>
            <p:cNvSpPr txBox="1"/>
            <p:nvPr/>
          </p:nvSpPr>
          <p:spPr>
            <a:xfrm>
              <a:off x="8712189" y="8038028"/>
              <a:ext cx="2985214" cy="6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유사성이 높은 </a:t>
              </a:r>
              <a:r>
                <a:rPr lang="ko-KR" sz="2400" b="1" i="0" u="none" strike="noStrike" cap="none" dirty="0" err="1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K개의</a:t>
              </a:r>
              <a:r>
                <a:rPr lang="ko-KR" sz="2400" b="1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 </a:t>
              </a:r>
              <a:r>
                <a:rPr lang="ko-KR" sz="2400" b="1" i="0" u="none" strike="noStrike" cap="none" dirty="0" err="1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Vector</a:t>
              </a:r>
              <a:endParaRPr sz="2400" b="1" i="0" u="none" strike="noStrike" cap="none" dirty="0">
                <a:solidFill>
                  <a:srgbClr val="FFFFFF"/>
                </a:solidFill>
                <a:latin typeface="+mn-ea"/>
                <a:cs typeface="Arial"/>
                <a:sym typeface="Arial"/>
              </a:endParaRPr>
            </a:p>
          </p:txBody>
        </p:sp>
      </p:grpSp>
      <p:cxnSp>
        <p:nvCxnSpPr>
          <p:cNvPr id="17" name="Google Shape;1501;p73">
            <a:extLst>
              <a:ext uri="{FF2B5EF4-FFF2-40B4-BE49-F238E27FC236}">
                <a16:creationId xmlns:a16="http://schemas.microsoft.com/office/drawing/2014/main" id="{2FFECF6A-E780-CA30-AF54-33ACBB2216E5}"/>
              </a:ext>
            </a:extLst>
          </p:cNvPr>
          <p:cNvCxnSpPr>
            <a:stCxn id="16" idx="2"/>
            <a:endCxn id="21" idx="0"/>
          </p:cNvCxnSpPr>
          <p:nvPr/>
        </p:nvCxnSpPr>
        <p:spPr>
          <a:xfrm>
            <a:off x="11302921" y="6003603"/>
            <a:ext cx="1500" cy="1120500"/>
          </a:xfrm>
          <a:prstGeom prst="straightConnector1">
            <a:avLst/>
          </a:prstGeom>
          <a:noFill/>
          <a:ln w="76200" cap="flat" cmpd="sng">
            <a:solidFill>
              <a:srgbClr val="00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8" name="Google Shape;1503;p73">
            <a:extLst>
              <a:ext uri="{FF2B5EF4-FFF2-40B4-BE49-F238E27FC236}">
                <a16:creationId xmlns:a16="http://schemas.microsoft.com/office/drawing/2014/main" id="{075EE4A2-7BDF-00B5-8375-A8B556CA7E67}"/>
              </a:ext>
            </a:extLst>
          </p:cNvPr>
          <p:cNvGrpSpPr/>
          <p:nvPr/>
        </p:nvGrpSpPr>
        <p:grpSpPr>
          <a:xfrm>
            <a:off x="9822874" y="7124174"/>
            <a:ext cx="2962800" cy="3298051"/>
            <a:chOff x="9374764" y="8364039"/>
            <a:chExt cx="2962800" cy="3298051"/>
          </a:xfrm>
        </p:grpSpPr>
        <p:grpSp>
          <p:nvGrpSpPr>
            <p:cNvPr id="19" name="Google Shape;1504;p73">
              <a:extLst>
                <a:ext uri="{FF2B5EF4-FFF2-40B4-BE49-F238E27FC236}">
                  <a16:creationId xmlns:a16="http://schemas.microsoft.com/office/drawing/2014/main" id="{8FCF0831-81B1-085A-9033-BBA501E20AC6}"/>
                </a:ext>
              </a:extLst>
            </p:cNvPr>
            <p:cNvGrpSpPr/>
            <p:nvPr/>
          </p:nvGrpSpPr>
          <p:grpSpPr>
            <a:xfrm>
              <a:off x="9374764" y="8364039"/>
              <a:ext cx="2962800" cy="2640816"/>
              <a:chOff x="8646577" y="4044121"/>
              <a:chExt cx="2962800" cy="2640816"/>
            </a:xfrm>
          </p:grpSpPr>
          <p:sp>
            <p:nvSpPr>
              <p:cNvPr id="21" name="Google Shape;1502;p73">
                <a:extLst>
                  <a:ext uri="{FF2B5EF4-FFF2-40B4-BE49-F238E27FC236}">
                    <a16:creationId xmlns:a16="http://schemas.microsoft.com/office/drawing/2014/main" id="{637AAC66-B6EC-E06A-43A1-CA8AD28FBE12}"/>
                  </a:ext>
                </a:extLst>
              </p:cNvPr>
              <p:cNvSpPr/>
              <p:nvPr/>
            </p:nvSpPr>
            <p:spPr>
              <a:xfrm>
                <a:off x="8646577" y="4044121"/>
                <a:ext cx="2962800" cy="1298781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00E6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 err="1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math.gcd</a:t>
                </a:r>
                <a:r>
                  <a:rPr lang="ko-KR" sz="2000" b="0" i="0" u="none" strike="noStrike" cap="none" dirty="0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(*</a:t>
                </a:r>
                <a:r>
                  <a:rPr lang="ko-KR" sz="2000" b="0" i="0" u="none" strike="noStrike" cap="none" dirty="0" err="1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integers</a:t>
                </a:r>
                <a:r>
                  <a:rPr lang="ko-KR" sz="2000" b="0" i="0" u="none" strike="noStrike" cap="none" dirty="0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) 지정된 정수 인자의 최대 공약수를 반환합니다. 인자 중 하나가 0이 아니면, …</a:t>
                </a:r>
                <a:endParaRPr sz="2000" b="0" i="0" u="none" strike="noStrike" cap="none" dirty="0">
                  <a:solidFill>
                    <a:srgbClr val="6700E6"/>
                  </a:solidFill>
                  <a:latin typeface="+mn-ea"/>
                  <a:cs typeface="Arial"/>
                  <a:sym typeface="Arial"/>
                </a:endParaRPr>
              </a:p>
            </p:txBody>
          </p:sp>
          <p:sp>
            <p:nvSpPr>
              <p:cNvPr id="22" name="Google Shape;1505;p73">
                <a:extLst>
                  <a:ext uri="{FF2B5EF4-FFF2-40B4-BE49-F238E27FC236}">
                    <a16:creationId xmlns:a16="http://schemas.microsoft.com/office/drawing/2014/main" id="{F8BA2634-6A0C-10A0-480F-C2487841D66A}"/>
                  </a:ext>
                </a:extLst>
              </p:cNvPr>
              <p:cNvSpPr/>
              <p:nvPr/>
            </p:nvSpPr>
            <p:spPr>
              <a:xfrm>
                <a:off x="8646577" y="5386156"/>
                <a:ext cx="2962800" cy="1298781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00E6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 err="1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re.search</a:t>
                </a:r>
                <a:r>
                  <a:rPr lang="ko-KR" sz="2000" b="0" i="0" u="none" strike="noStrike" cap="none" dirty="0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(</a:t>
                </a:r>
                <a:r>
                  <a:rPr lang="ko-KR" sz="2000" b="0" i="0" u="none" strike="noStrike" cap="none" dirty="0" err="1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pattern</a:t>
                </a:r>
                <a:r>
                  <a:rPr lang="ko-KR" sz="2000" b="0" i="0" u="none" strike="noStrike" cap="none" dirty="0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, </a:t>
                </a:r>
                <a:r>
                  <a:rPr lang="ko-KR" sz="2000" b="0" i="0" u="none" strike="noStrike" cap="none" dirty="0" err="1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string</a:t>
                </a:r>
                <a:r>
                  <a:rPr lang="ko-KR" sz="2000" b="0" i="0" u="none" strike="noStrike" cap="none" dirty="0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, </a:t>
                </a:r>
                <a:r>
                  <a:rPr lang="ko-KR" sz="2000" b="0" i="0" u="none" strike="noStrike" cap="none" dirty="0" err="1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flags</a:t>
                </a:r>
                <a:r>
                  <a:rPr lang="ko-KR" sz="2000" b="0" i="0" u="none" strike="noStrike" cap="none" dirty="0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=0) </a:t>
                </a:r>
                <a:r>
                  <a:rPr lang="ko-KR" sz="2000" b="0" i="0" u="none" strike="noStrike" cap="none" dirty="0" err="1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string을</a:t>
                </a:r>
                <a:r>
                  <a:rPr lang="ko-KR" sz="2000" b="0" i="0" u="none" strike="noStrike" cap="none" dirty="0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 통해 스캔하여 </a:t>
                </a:r>
                <a:r>
                  <a:rPr lang="ko-KR" sz="2000" b="0" i="0" u="none" strike="noStrike" cap="none" dirty="0" err="1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정규식</a:t>
                </a:r>
                <a:r>
                  <a:rPr lang="ko-KR" sz="2000" b="0" i="0" u="none" strike="noStrike" cap="none" dirty="0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 </a:t>
                </a:r>
                <a:r>
                  <a:rPr lang="ko-KR" sz="2000" b="0" i="0" u="none" strike="noStrike" cap="none" dirty="0" err="1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pattern</a:t>
                </a:r>
                <a:r>
                  <a:rPr lang="ko-KR" sz="2000" b="0" i="0" u="none" strike="noStrike" cap="none" dirty="0">
                    <a:solidFill>
                      <a:srgbClr val="6700E6"/>
                    </a:solidFill>
                    <a:latin typeface="+mn-ea"/>
                    <a:cs typeface="Arial"/>
                    <a:sym typeface="Arial"/>
                  </a:rPr>
                  <a:t> …</a:t>
                </a:r>
                <a:endParaRPr sz="2000" b="0" i="0" u="none" strike="noStrike" cap="none" dirty="0">
                  <a:solidFill>
                    <a:srgbClr val="6700E6"/>
                  </a:solidFill>
                  <a:latin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20" name="Google Shape;1506;p73">
              <a:extLst>
                <a:ext uri="{FF2B5EF4-FFF2-40B4-BE49-F238E27FC236}">
                  <a16:creationId xmlns:a16="http://schemas.microsoft.com/office/drawing/2014/main" id="{E21890EF-BA88-E8C8-8506-6CD813499A7F}"/>
                </a:ext>
              </a:extLst>
            </p:cNvPr>
            <p:cNvSpPr txBox="1"/>
            <p:nvPr/>
          </p:nvSpPr>
          <p:spPr>
            <a:xfrm>
              <a:off x="9647791" y="10985290"/>
              <a:ext cx="2456386" cy="6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검색된 문서</a:t>
              </a:r>
              <a:endParaRPr dirty="0">
                <a:latin typeface="+mn-ea"/>
              </a:endParaRPr>
            </a:p>
          </p:txBody>
        </p:sp>
      </p:grpSp>
      <p:grpSp>
        <p:nvGrpSpPr>
          <p:cNvPr id="23" name="Google Shape;1507;p73">
            <a:extLst>
              <a:ext uri="{FF2B5EF4-FFF2-40B4-BE49-F238E27FC236}">
                <a16:creationId xmlns:a16="http://schemas.microsoft.com/office/drawing/2014/main" id="{60C61709-E561-48A6-D110-633506B5424D}"/>
              </a:ext>
            </a:extLst>
          </p:cNvPr>
          <p:cNvGrpSpPr/>
          <p:nvPr/>
        </p:nvGrpSpPr>
        <p:grpSpPr>
          <a:xfrm>
            <a:off x="1540723" y="5121939"/>
            <a:ext cx="4288598" cy="3018071"/>
            <a:chOff x="9133301" y="2288554"/>
            <a:chExt cx="4288598" cy="3018071"/>
          </a:xfrm>
        </p:grpSpPr>
        <p:sp>
          <p:nvSpPr>
            <p:cNvPr id="24" name="Google Shape;1508;p73">
              <a:extLst>
                <a:ext uri="{FF2B5EF4-FFF2-40B4-BE49-F238E27FC236}">
                  <a16:creationId xmlns:a16="http://schemas.microsoft.com/office/drawing/2014/main" id="{C4D1AD74-A916-B257-6799-602886888890}"/>
                </a:ext>
              </a:extLst>
            </p:cNvPr>
            <p:cNvSpPr txBox="1"/>
            <p:nvPr/>
          </p:nvSpPr>
          <p:spPr>
            <a:xfrm>
              <a:off x="9133301" y="2288554"/>
              <a:ext cx="4288598" cy="6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파이썬 </a:t>
              </a:r>
              <a:r>
                <a:rPr lang="ko-KR" sz="2400" b="1" i="0" u="none" strike="noStrike" cap="none" dirty="0" err="1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Docs를</a:t>
              </a:r>
              <a:r>
                <a:rPr lang="ko-KR" sz="2400" b="1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 저장한 </a:t>
              </a:r>
              <a:r>
                <a:rPr lang="ko-KR" sz="2400" b="1" i="0" u="none" strike="noStrike" cap="none" dirty="0" err="1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Vector</a:t>
              </a:r>
              <a:r>
                <a:rPr lang="ko-KR" sz="2400" b="1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 DB</a:t>
              </a:r>
              <a:endParaRPr sz="2400" b="1" i="0" u="none" strike="noStrike" cap="none" dirty="0">
                <a:solidFill>
                  <a:srgbClr val="FFFFFF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25" name="Google Shape;1492;p73">
              <a:extLst>
                <a:ext uri="{FF2B5EF4-FFF2-40B4-BE49-F238E27FC236}">
                  <a16:creationId xmlns:a16="http://schemas.microsoft.com/office/drawing/2014/main" id="{774A085F-46C4-83A7-E9ED-A86D83941D50}"/>
                </a:ext>
              </a:extLst>
            </p:cNvPr>
            <p:cNvSpPr/>
            <p:nvPr/>
          </p:nvSpPr>
          <p:spPr>
            <a:xfrm>
              <a:off x="9711849" y="3077713"/>
              <a:ext cx="3131503" cy="1753362"/>
            </a:xfrm>
            <a:prstGeom prst="flowChartMagneticDisk">
              <a:avLst/>
            </a:prstGeom>
            <a:solidFill>
              <a:srgbClr val="6700E6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[0.11, -1.23, 2.1, … , 0.91]</a:t>
              </a:r>
              <a:endParaRPr dirty="0">
                <a:latin typeface="+mn-e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[1.23, 2.33, -1.11, … , 0.01]</a:t>
              </a:r>
              <a:endParaRPr sz="1800" b="0" i="0" u="none" strike="noStrike" cap="none" dirty="0">
                <a:solidFill>
                  <a:srgbClr val="FFFFFF"/>
                </a:solidFill>
                <a:latin typeface="+mn-ea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[-1.23, 1.11, 0.12, … , 1.11]</a:t>
              </a:r>
              <a:endParaRPr sz="1800" b="0" i="0" u="none" strike="noStrike" cap="none" dirty="0">
                <a:solidFill>
                  <a:srgbClr val="FFFFFF"/>
                </a:solidFill>
                <a:latin typeface="+mn-ea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…</a:t>
              </a:r>
              <a:endParaRPr sz="1800" b="0" i="0" u="none" strike="noStrike" cap="none" dirty="0">
                <a:solidFill>
                  <a:srgbClr val="FFFFFF"/>
                </a:solidFill>
                <a:latin typeface="+mn-ea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+mn-ea"/>
                <a:cs typeface="Arial"/>
                <a:sym typeface="Arial"/>
              </a:endParaRPr>
            </a:p>
          </p:txBody>
        </p:sp>
        <p:grpSp>
          <p:nvGrpSpPr>
            <p:cNvPr id="26" name="Google Shape;1509;p73">
              <a:extLst>
                <a:ext uri="{FF2B5EF4-FFF2-40B4-BE49-F238E27FC236}">
                  <a16:creationId xmlns:a16="http://schemas.microsoft.com/office/drawing/2014/main" id="{2F0BAA2B-8ED5-001D-2FA9-797AF25302FD}"/>
                </a:ext>
              </a:extLst>
            </p:cNvPr>
            <p:cNvGrpSpPr/>
            <p:nvPr/>
          </p:nvGrpSpPr>
          <p:grpSpPr>
            <a:xfrm>
              <a:off x="12010655" y="4210273"/>
              <a:ext cx="1096352" cy="1096352"/>
              <a:chOff x="7805395" y="3452226"/>
              <a:chExt cx="1096352" cy="1096352"/>
            </a:xfrm>
          </p:grpSpPr>
          <p:sp>
            <p:nvSpPr>
              <p:cNvPr id="27" name="Google Shape;1510;p73">
                <a:extLst>
                  <a:ext uri="{FF2B5EF4-FFF2-40B4-BE49-F238E27FC236}">
                    <a16:creationId xmlns:a16="http://schemas.microsoft.com/office/drawing/2014/main" id="{85F0EA3D-768B-C9C0-861E-9CF7B2DDD1C7}"/>
                  </a:ext>
                </a:extLst>
              </p:cNvPr>
              <p:cNvSpPr/>
              <p:nvPr/>
            </p:nvSpPr>
            <p:spPr>
              <a:xfrm>
                <a:off x="7891698" y="3550160"/>
                <a:ext cx="923746" cy="908384"/>
              </a:xfrm>
              <a:prstGeom prst="roundRect">
                <a:avLst>
                  <a:gd name="adj" fmla="val 16667"/>
                </a:avLst>
              </a:prstGeom>
              <a:solidFill>
                <a:srgbClr val="8F6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8" name="Google Shape;1511;p73">
                <a:extLst>
                  <a:ext uri="{FF2B5EF4-FFF2-40B4-BE49-F238E27FC236}">
                    <a16:creationId xmlns:a16="http://schemas.microsoft.com/office/drawing/2014/main" id="{A4AA83EA-7FEC-D6FF-35B9-A8B1DE7F22C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7805395" y="3452226"/>
                <a:ext cx="1096352" cy="1096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" name="Google Shape;1512;p73">
            <a:extLst>
              <a:ext uri="{FF2B5EF4-FFF2-40B4-BE49-F238E27FC236}">
                <a16:creationId xmlns:a16="http://schemas.microsoft.com/office/drawing/2014/main" id="{E34BA3F4-5761-72A4-F7AF-E855B01D161F}"/>
              </a:ext>
            </a:extLst>
          </p:cNvPr>
          <p:cNvGrpSpPr/>
          <p:nvPr/>
        </p:nvGrpSpPr>
        <p:grpSpPr>
          <a:xfrm>
            <a:off x="1194887" y="2090764"/>
            <a:ext cx="4980270" cy="2341238"/>
            <a:chOff x="638644" y="3330629"/>
            <a:chExt cx="4980270" cy="2341238"/>
          </a:xfrm>
        </p:grpSpPr>
        <p:sp>
          <p:nvSpPr>
            <p:cNvPr id="30" name="Google Shape;1494;p73">
              <a:extLst>
                <a:ext uri="{FF2B5EF4-FFF2-40B4-BE49-F238E27FC236}">
                  <a16:creationId xmlns:a16="http://schemas.microsoft.com/office/drawing/2014/main" id="{87D1E5D4-A873-0C14-95E9-410570EB0561}"/>
                </a:ext>
              </a:extLst>
            </p:cNvPr>
            <p:cNvSpPr/>
            <p:nvPr/>
          </p:nvSpPr>
          <p:spPr>
            <a:xfrm>
              <a:off x="1647837" y="5033399"/>
              <a:ext cx="2961884" cy="638468"/>
            </a:xfrm>
            <a:prstGeom prst="roundRect">
              <a:avLst>
                <a:gd name="adj" fmla="val 16667"/>
              </a:avLst>
            </a:prstGeom>
            <a:solidFill>
              <a:srgbClr val="6700E6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[0.11, -1.23, 2.1, … , 0.91]</a:t>
              </a:r>
              <a:endParaRPr sz="1600" b="0" i="0" u="none" strike="noStrike" cap="none" dirty="0">
                <a:solidFill>
                  <a:srgbClr val="FFFFFF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31" name="Google Shape;1513;p73">
              <a:extLst>
                <a:ext uri="{FF2B5EF4-FFF2-40B4-BE49-F238E27FC236}">
                  <a16:creationId xmlns:a16="http://schemas.microsoft.com/office/drawing/2014/main" id="{E0F28046-5571-452E-BFEF-2F2D7CDB8890}"/>
                </a:ext>
              </a:extLst>
            </p:cNvPr>
            <p:cNvSpPr txBox="1"/>
            <p:nvPr/>
          </p:nvSpPr>
          <p:spPr>
            <a:xfrm>
              <a:off x="3150463" y="4156718"/>
              <a:ext cx="1548538" cy="620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 dirty="0" err="1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임베딩</a:t>
              </a:r>
              <a:endParaRPr sz="2400" b="1" i="0" u="none" strike="noStrike" cap="none" dirty="0">
                <a:solidFill>
                  <a:srgbClr val="FFFFFF"/>
                </a:solidFill>
                <a:latin typeface="+mn-ea"/>
                <a:cs typeface="Arial"/>
                <a:sym typeface="Arial"/>
              </a:endParaRPr>
            </a:p>
          </p:txBody>
        </p:sp>
        <p:sp>
          <p:nvSpPr>
            <p:cNvPr id="32" name="Google Shape;1514;p73">
              <a:extLst>
                <a:ext uri="{FF2B5EF4-FFF2-40B4-BE49-F238E27FC236}">
                  <a16:creationId xmlns:a16="http://schemas.microsoft.com/office/drawing/2014/main" id="{D29F0483-09F3-97F9-884A-060DE7DDAC72}"/>
                </a:ext>
              </a:extLst>
            </p:cNvPr>
            <p:cNvSpPr/>
            <p:nvPr/>
          </p:nvSpPr>
          <p:spPr>
            <a:xfrm>
              <a:off x="638644" y="3330629"/>
              <a:ext cx="4980270" cy="6333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 err="1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파이썬에서</a:t>
              </a:r>
              <a:r>
                <a:rPr lang="ko-KR" sz="2000" b="0" i="0" u="none" strike="noStrike" cap="none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공약수를 구하는 방법을 알려줘</a:t>
              </a:r>
              <a:endParaRPr dirty="0">
                <a:latin typeface="+mn-ea"/>
              </a:endParaRPr>
            </a:p>
          </p:txBody>
        </p:sp>
        <p:cxnSp>
          <p:nvCxnSpPr>
            <p:cNvPr id="33" name="Google Shape;1515;p73">
              <a:extLst>
                <a:ext uri="{FF2B5EF4-FFF2-40B4-BE49-F238E27FC236}">
                  <a16:creationId xmlns:a16="http://schemas.microsoft.com/office/drawing/2014/main" id="{42D5B33A-CF64-53EB-4112-23130D5BBB96}"/>
                </a:ext>
              </a:extLst>
            </p:cNvPr>
            <p:cNvCxnSpPr>
              <a:stCxn id="32" idx="2"/>
              <a:endCxn id="30" idx="0"/>
            </p:cNvCxnSpPr>
            <p:nvPr/>
          </p:nvCxnSpPr>
          <p:spPr>
            <a:xfrm>
              <a:off x="3128779" y="3963959"/>
              <a:ext cx="0" cy="1069500"/>
            </a:xfrm>
            <a:prstGeom prst="straightConnector1">
              <a:avLst/>
            </a:prstGeom>
            <a:noFill/>
            <a:ln w="76200" cap="flat" cmpd="sng">
              <a:solidFill>
                <a:srgbClr val="00FFF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34" name="Google Shape;1516;p73">
            <a:extLst>
              <a:ext uri="{FF2B5EF4-FFF2-40B4-BE49-F238E27FC236}">
                <a16:creationId xmlns:a16="http://schemas.microsoft.com/office/drawing/2014/main" id="{D153FC11-A8D9-7E3A-1906-4E265A6DB275}"/>
              </a:ext>
            </a:extLst>
          </p:cNvPr>
          <p:cNvCxnSpPr>
            <a:stCxn id="21" idx="3"/>
            <a:endCxn id="39" idx="4"/>
          </p:cNvCxnSpPr>
          <p:nvPr/>
        </p:nvCxnSpPr>
        <p:spPr>
          <a:xfrm rot="10800000" flipH="1">
            <a:off x="12785674" y="5549365"/>
            <a:ext cx="1438500" cy="2224200"/>
          </a:xfrm>
          <a:prstGeom prst="bentConnector2">
            <a:avLst/>
          </a:prstGeom>
          <a:noFill/>
          <a:ln w="76200" cap="flat" cmpd="sng">
            <a:solidFill>
              <a:srgbClr val="00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35" name="Google Shape;1518;p73">
            <a:extLst>
              <a:ext uri="{FF2B5EF4-FFF2-40B4-BE49-F238E27FC236}">
                <a16:creationId xmlns:a16="http://schemas.microsoft.com/office/drawing/2014/main" id="{3B2DDF94-8C7E-9297-28C1-F73483127BED}"/>
              </a:ext>
            </a:extLst>
          </p:cNvPr>
          <p:cNvGrpSpPr/>
          <p:nvPr/>
        </p:nvGrpSpPr>
        <p:grpSpPr>
          <a:xfrm>
            <a:off x="14951924" y="2479111"/>
            <a:ext cx="4272519" cy="4479628"/>
            <a:chOff x="14570113" y="3718976"/>
            <a:chExt cx="4272519" cy="4479628"/>
          </a:xfrm>
        </p:grpSpPr>
        <p:sp>
          <p:nvSpPr>
            <p:cNvPr id="36" name="Google Shape;1519;p73">
              <a:extLst>
                <a:ext uri="{FF2B5EF4-FFF2-40B4-BE49-F238E27FC236}">
                  <a16:creationId xmlns:a16="http://schemas.microsoft.com/office/drawing/2014/main" id="{575650DC-57CC-BC4F-7449-B97F0E60170A}"/>
                </a:ext>
              </a:extLst>
            </p:cNvPr>
            <p:cNvSpPr/>
            <p:nvPr/>
          </p:nvSpPr>
          <p:spPr>
            <a:xfrm>
              <a:off x="15205153" y="4395920"/>
              <a:ext cx="3002441" cy="380268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00E6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 err="1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math.gcd</a:t>
              </a:r>
              <a:r>
                <a:rPr lang="ko-KR" sz="2000" b="0" i="0" u="none" strike="noStrike" cap="none" dirty="0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(*</a:t>
              </a:r>
              <a:r>
                <a:rPr lang="ko-KR" sz="2000" b="0" i="0" u="none" strike="noStrike" cap="none" dirty="0" err="1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integers</a:t>
              </a:r>
              <a:r>
                <a:rPr lang="ko-KR" sz="2000" b="0" i="0" u="none" strike="noStrike" cap="none" dirty="0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) 지정된 정수 인자의 최대 공약수를 반환합니다. 인자 중 하나가 0이 아니면, …</a:t>
              </a:r>
              <a:endParaRPr dirty="0">
                <a:latin typeface="+mn-e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00E6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 err="1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re.search</a:t>
              </a:r>
              <a:r>
                <a:rPr lang="ko-KR" sz="2000" b="0" i="0" u="none" strike="noStrike" cap="none" dirty="0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(</a:t>
              </a:r>
              <a:r>
                <a:rPr lang="ko-KR" sz="2000" b="0" i="0" u="none" strike="noStrike" cap="none" dirty="0" err="1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pattern</a:t>
              </a:r>
              <a:r>
                <a:rPr lang="ko-KR" sz="2000" b="0" i="0" u="none" strike="noStrike" cap="none" dirty="0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, </a:t>
              </a:r>
              <a:r>
                <a:rPr lang="ko-KR" sz="2000" b="0" i="0" u="none" strike="noStrike" cap="none" dirty="0" err="1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string</a:t>
              </a:r>
              <a:r>
                <a:rPr lang="ko-KR" sz="2000" b="0" i="0" u="none" strike="noStrike" cap="none" dirty="0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, </a:t>
              </a:r>
              <a:r>
                <a:rPr lang="ko-KR" sz="2000" b="0" i="0" u="none" strike="noStrike" cap="none" dirty="0" err="1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flags</a:t>
              </a:r>
              <a:r>
                <a:rPr lang="ko-KR" sz="2000" b="0" i="0" u="none" strike="noStrike" cap="none" dirty="0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=0) </a:t>
              </a:r>
              <a:r>
                <a:rPr lang="ko-KR" sz="2000" b="0" i="0" u="none" strike="noStrike" cap="none" dirty="0" err="1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string을</a:t>
              </a:r>
              <a:r>
                <a:rPr lang="ko-KR" sz="2000" b="0" i="0" u="none" strike="noStrike" cap="none" dirty="0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 통해 스캔하여 </a:t>
              </a:r>
              <a:r>
                <a:rPr lang="ko-KR" sz="2000" b="0" i="0" u="none" strike="noStrike" cap="none" dirty="0" err="1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정규식</a:t>
              </a:r>
              <a:r>
                <a:rPr lang="ko-KR" sz="2000" b="0" i="0" u="none" strike="noStrike" cap="none" dirty="0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 </a:t>
              </a:r>
              <a:r>
                <a:rPr lang="ko-KR" sz="2000" b="0" i="0" u="none" strike="noStrike" cap="none" dirty="0" err="1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pattern</a:t>
              </a:r>
              <a:r>
                <a:rPr lang="ko-KR" sz="2000" b="0" i="0" u="none" strike="noStrike" cap="none" dirty="0">
                  <a:solidFill>
                    <a:srgbClr val="6700E6"/>
                  </a:solidFill>
                  <a:latin typeface="+mn-ea"/>
                  <a:cs typeface="Arial"/>
                  <a:sym typeface="Arial"/>
                </a:rPr>
                <a:t> …</a:t>
              </a:r>
              <a:endParaRPr dirty="0">
                <a:latin typeface="+mn-e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0" i="0" u="none" strike="noStrike" cap="none" dirty="0" err="1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파이썬에서</a:t>
              </a:r>
              <a:r>
                <a:rPr lang="ko-KR" sz="2000" b="0" i="0" u="none" strike="noStrike" cap="none" dirty="0">
                  <a:solidFill>
                    <a:srgbClr val="000000"/>
                  </a:solidFill>
                  <a:latin typeface="+mn-ea"/>
                  <a:cs typeface="Arial"/>
                  <a:sym typeface="Arial"/>
                </a:rPr>
                <a:t> 공약수를 구하는 방법을 알려줘</a:t>
              </a:r>
              <a:endParaRPr dirty="0">
                <a:latin typeface="+mn-ea"/>
              </a:endParaRPr>
            </a:p>
          </p:txBody>
        </p:sp>
        <p:sp>
          <p:nvSpPr>
            <p:cNvPr id="37" name="Google Shape;1520;p73">
              <a:extLst>
                <a:ext uri="{FF2B5EF4-FFF2-40B4-BE49-F238E27FC236}">
                  <a16:creationId xmlns:a16="http://schemas.microsoft.com/office/drawing/2014/main" id="{858A3EE0-1D51-F1C5-5C59-D560944B497B}"/>
                </a:ext>
              </a:extLst>
            </p:cNvPr>
            <p:cNvSpPr txBox="1"/>
            <p:nvPr/>
          </p:nvSpPr>
          <p:spPr>
            <a:xfrm>
              <a:off x="14570113" y="3718976"/>
              <a:ext cx="4272519" cy="6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Arial"/>
                <a:buNone/>
              </a:pPr>
              <a:r>
                <a:rPr lang="ko-KR" sz="2400" b="1" i="0" u="none" strike="noStrike" cap="none" dirty="0">
                  <a:solidFill>
                    <a:srgbClr val="FFFFFF"/>
                  </a:solidFill>
                  <a:latin typeface="+mn-ea"/>
                  <a:cs typeface="Arial"/>
                  <a:sym typeface="Arial"/>
                </a:rPr>
                <a:t>증강된 입력 (질문)</a:t>
              </a:r>
              <a:endParaRPr sz="2400" b="1" i="0" u="none" strike="noStrike" cap="none" dirty="0">
                <a:solidFill>
                  <a:srgbClr val="FFFFFF"/>
                </a:solidFill>
                <a:latin typeface="+mn-ea"/>
                <a:cs typeface="Arial"/>
                <a:sym typeface="Arial"/>
              </a:endParaRPr>
            </a:p>
          </p:txBody>
        </p:sp>
      </p:grpSp>
      <p:cxnSp>
        <p:nvCxnSpPr>
          <p:cNvPr id="38" name="Google Shape;1521;p73">
            <a:extLst>
              <a:ext uri="{FF2B5EF4-FFF2-40B4-BE49-F238E27FC236}">
                <a16:creationId xmlns:a16="http://schemas.microsoft.com/office/drawing/2014/main" id="{DE376160-07E2-382D-55DF-F13B13A4624A}"/>
              </a:ext>
            </a:extLst>
          </p:cNvPr>
          <p:cNvCxnSpPr>
            <a:stCxn id="32" idx="3"/>
            <a:endCxn id="39" idx="0"/>
          </p:cNvCxnSpPr>
          <p:nvPr/>
        </p:nvCxnSpPr>
        <p:spPr>
          <a:xfrm>
            <a:off x="6175157" y="2407429"/>
            <a:ext cx="8049000" cy="2166000"/>
          </a:xfrm>
          <a:prstGeom prst="bentConnector2">
            <a:avLst/>
          </a:prstGeom>
          <a:noFill/>
          <a:ln w="76200" cap="flat" cmpd="sng">
            <a:solidFill>
              <a:srgbClr val="00FF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" name="Google Shape;1517;p73">
            <a:extLst>
              <a:ext uri="{FF2B5EF4-FFF2-40B4-BE49-F238E27FC236}">
                <a16:creationId xmlns:a16="http://schemas.microsoft.com/office/drawing/2014/main" id="{F289DBF3-A4F3-C57D-34F6-7DD3FF517439}"/>
              </a:ext>
            </a:extLst>
          </p:cNvPr>
          <p:cNvSpPr/>
          <p:nvPr/>
        </p:nvSpPr>
        <p:spPr>
          <a:xfrm>
            <a:off x="13736265" y="4573491"/>
            <a:ext cx="975909" cy="975909"/>
          </a:xfrm>
          <a:prstGeom prst="flowChartOr">
            <a:avLst/>
          </a:prstGeom>
          <a:solidFill>
            <a:srgbClr val="C6B3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1522;p73">
            <a:extLst>
              <a:ext uri="{FF2B5EF4-FFF2-40B4-BE49-F238E27FC236}">
                <a16:creationId xmlns:a16="http://schemas.microsoft.com/office/drawing/2014/main" id="{8D184633-83E1-08CD-A016-61CBBD296C8C}"/>
              </a:ext>
            </a:extLst>
          </p:cNvPr>
          <p:cNvCxnSpPr>
            <a:stCxn id="39" idx="6"/>
            <a:endCxn id="36" idx="1"/>
          </p:cNvCxnSpPr>
          <p:nvPr/>
        </p:nvCxnSpPr>
        <p:spPr>
          <a:xfrm rot="10800000" flipH="1">
            <a:off x="14712174" y="5057546"/>
            <a:ext cx="874800" cy="3900"/>
          </a:xfrm>
          <a:prstGeom prst="straightConnector1">
            <a:avLst/>
          </a:prstGeom>
          <a:noFill/>
          <a:ln w="76200" cap="flat" cmpd="sng">
            <a:solidFill>
              <a:srgbClr val="00FFFF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6551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31F934-3573-24A6-3ABD-FBCA1BABE7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7D810F3-3E7B-F25D-F141-723BF7244B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Naïve RAG</a:t>
            </a:r>
            <a:r>
              <a:rPr lang="ko-KR" altLang="en-US" dirty="0"/>
              <a:t>는 </a:t>
            </a:r>
            <a:r>
              <a:rPr lang="en-US" altLang="ko-KR" dirty="0"/>
              <a:t>Naïve LLM</a:t>
            </a:r>
            <a:r>
              <a:rPr lang="ko-KR" altLang="en-US" dirty="0"/>
              <a:t> 사용보다 </a:t>
            </a:r>
            <a:r>
              <a:rPr lang="en-US" altLang="ko-KR" dirty="0"/>
              <a:t>QA</a:t>
            </a:r>
            <a:r>
              <a:rPr lang="ko-KR" altLang="en-US" dirty="0"/>
              <a:t> 상황에서 더 좋은 결과를 보였지만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여전히 많은 측면에서 개선점이 필요하였으며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문제점이 발생한 위치를 구조적으로 분석하면 아래와 같음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9567FF"/>
                </a:solidFill>
              </a:rPr>
              <a:t>데이터 인덱싱 단계</a:t>
            </a:r>
            <a:r>
              <a:rPr lang="en-US" altLang="ko-KR" dirty="0">
                <a:solidFill>
                  <a:srgbClr val="9567FF"/>
                </a:solidFill>
              </a:rPr>
              <a:t>(Indexing stage)</a:t>
            </a:r>
            <a:r>
              <a:rPr lang="ko-KR" altLang="en-US" dirty="0">
                <a:solidFill>
                  <a:srgbClr val="9567FF"/>
                </a:solidFill>
              </a:rPr>
              <a:t> 문제</a:t>
            </a:r>
            <a:endParaRPr lang="en-US" altLang="ko-KR" dirty="0">
              <a:solidFill>
                <a:srgbClr val="9567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9567FF"/>
                </a:solidFill>
              </a:rPr>
              <a:t>회수</a:t>
            </a:r>
            <a:r>
              <a:rPr lang="en-US" altLang="ko-KR" dirty="0">
                <a:solidFill>
                  <a:srgbClr val="9567FF"/>
                </a:solidFill>
              </a:rPr>
              <a:t>(</a:t>
            </a:r>
            <a:r>
              <a:rPr lang="ko-KR" altLang="en-US" dirty="0">
                <a:solidFill>
                  <a:srgbClr val="9567FF"/>
                </a:solidFill>
              </a:rPr>
              <a:t>검색</a:t>
            </a:r>
            <a:r>
              <a:rPr lang="en-US" altLang="ko-KR" dirty="0">
                <a:solidFill>
                  <a:srgbClr val="9567FF"/>
                </a:solidFill>
              </a:rPr>
              <a:t>)</a:t>
            </a:r>
            <a:r>
              <a:rPr lang="ko-KR" altLang="en-US" dirty="0">
                <a:solidFill>
                  <a:srgbClr val="9567FF"/>
                </a:solidFill>
              </a:rPr>
              <a:t>단계</a:t>
            </a:r>
            <a:r>
              <a:rPr lang="en-US" altLang="ko-KR" dirty="0">
                <a:solidFill>
                  <a:srgbClr val="9567FF"/>
                </a:solidFill>
              </a:rPr>
              <a:t>(Pre-retrieval stage)</a:t>
            </a:r>
            <a:r>
              <a:rPr lang="ko-KR" altLang="en-US" dirty="0">
                <a:solidFill>
                  <a:srgbClr val="9567FF"/>
                </a:solidFill>
              </a:rPr>
              <a:t> 문제</a:t>
            </a:r>
            <a:endParaRPr lang="en-US" altLang="ko-KR" dirty="0">
              <a:solidFill>
                <a:srgbClr val="9567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9567FF"/>
                </a:solidFill>
              </a:rPr>
              <a:t>증강 단계</a:t>
            </a:r>
            <a:r>
              <a:rPr lang="en-US" altLang="ko-KR" dirty="0">
                <a:solidFill>
                  <a:srgbClr val="9567FF"/>
                </a:solidFill>
              </a:rPr>
              <a:t>(Post-retrieval stage)</a:t>
            </a:r>
            <a:r>
              <a:rPr lang="ko-KR" altLang="en-US" dirty="0">
                <a:solidFill>
                  <a:srgbClr val="9567FF"/>
                </a:solidFill>
              </a:rPr>
              <a:t> 문제</a:t>
            </a:r>
            <a:endParaRPr lang="en-US" altLang="ko-KR" dirty="0">
              <a:solidFill>
                <a:srgbClr val="9567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9567FF"/>
                </a:solidFill>
              </a:rPr>
              <a:t>생성 단계</a:t>
            </a:r>
            <a:r>
              <a:rPr lang="en-US" altLang="ko-KR" dirty="0">
                <a:solidFill>
                  <a:srgbClr val="9567FF"/>
                </a:solidFill>
              </a:rPr>
              <a:t>(Generation stage)</a:t>
            </a:r>
            <a:r>
              <a:rPr lang="ko-KR" altLang="en-US" dirty="0">
                <a:solidFill>
                  <a:srgbClr val="9567FF"/>
                </a:solidFill>
              </a:rPr>
              <a:t> 문제</a:t>
            </a:r>
            <a:endParaRPr lang="en-US" altLang="ko-KR" dirty="0">
              <a:solidFill>
                <a:srgbClr val="9567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혹은 </a:t>
            </a:r>
            <a:r>
              <a:rPr lang="ko-KR" altLang="en-US" dirty="0">
                <a:solidFill>
                  <a:srgbClr val="9567FF"/>
                </a:solidFill>
              </a:rPr>
              <a:t>시스템 아키텍처 전체</a:t>
            </a:r>
            <a:r>
              <a:rPr lang="ko-KR" altLang="en-US" dirty="0"/>
              <a:t>가 문제가 되기도 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27A2D0D-9C6A-92AA-FB38-EB6C791A070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/>
              <a:t>Naïve RAG</a:t>
            </a:r>
            <a:r>
              <a:rPr lang="ko-KR" altLang="en-US" dirty="0"/>
              <a:t>의 한계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05536E-892E-2B31-6062-DA2A5FFC900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851BABD-810B-8BF6-5514-B70CE551B55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D0F4352-F34A-2071-4A71-674F7C83194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EB4677AE-39CF-8D6C-BF1B-6218C6E9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57" y="5360821"/>
            <a:ext cx="9037358" cy="52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07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67D2A-A2AF-1831-E246-A23C5B714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6957281-F736-E0CA-27A1-8AEAC59CF54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9FFC4B-A5D8-71B5-07F0-5AE5927672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rgbClr val="9567FF"/>
                </a:solidFill>
              </a:rPr>
              <a:t>데이터 인덱싱 단계</a:t>
            </a:r>
            <a:r>
              <a:rPr lang="en-US" altLang="ko-KR" dirty="0">
                <a:solidFill>
                  <a:srgbClr val="9567FF"/>
                </a:solidFill>
              </a:rPr>
              <a:t>(Indexing stage)</a:t>
            </a:r>
            <a:r>
              <a:rPr lang="ko-KR" altLang="en-US" dirty="0">
                <a:solidFill>
                  <a:srgbClr val="9567FF"/>
                </a:solidFill>
              </a:rPr>
              <a:t> 문제</a:t>
            </a:r>
            <a:endParaRPr lang="en-US" altLang="ko-KR" dirty="0">
              <a:solidFill>
                <a:srgbClr val="9567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문서에서 정보를 추출하여 벡터 </a:t>
            </a:r>
            <a:r>
              <a:rPr lang="ko-KR" altLang="en-US" dirty="0" err="1"/>
              <a:t>임베딩</a:t>
            </a:r>
            <a:r>
              <a:rPr lang="ko-KR" altLang="en-US" dirty="0"/>
              <a:t> 시 문제 발생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주로 문서의 의미와 구조적 맥락을 보존하지 못하여 발생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문맥을 파괴하는 </a:t>
            </a:r>
            <a:r>
              <a:rPr lang="en-US" altLang="ko-KR" dirty="0"/>
              <a:t>Chunking</a:t>
            </a:r>
            <a:r>
              <a:rPr lang="ko-KR" altLang="en-US" dirty="0"/>
              <a:t>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메타데이터를 적극 활용하지 못하는 경우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임베딩</a:t>
            </a:r>
            <a:r>
              <a:rPr lang="ko-KR" altLang="en-US" dirty="0"/>
              <a:t> 과정 중 데이터 손실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벡터</a:t>
            </a:r>
            <a:r>
              <a:rPr lang="en-US" altLang="ko-KR" dirty="0"/>
              <a:t>DB</a:t>
            </a:r>
            <a:r>
              <a:rPr lang="ko-KR" altLang="en-US" dirty="0"/>
              <a:t> 내 평면적 인덱스 구성으로 인한 계층 정보</a:t>
            </a:r>
            <a:br>
              <a:rPr lang="en-US" altLang="ko-KR" dirty="0"/>
            </a:br>
            <a:r>
              <a:rPr lang="ko-KR" altLang="en-US" dirty="0"/>
              <a:t>손실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2902043-7395-8ED6-CB9C-E1BADFC2C4E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/>
              <a:t>Naïve RAG</a:t>
            </a:r>
            <a:r>
              <a:rPr lang="ko-KR" altLang="en-US" dirty="0"/>
              <a:t>의 한계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96E19F4-1C11-3F36-780B-50436E86AC5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4B88176-5035-B008-3A7D-ED736C30643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97BCDDD4-1600-5A10-FE82-D9588A7947A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93F49A9-94BE-E438-15D5-98845163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57" y="5360821"/>
            <a:ext cx="9037358" cy="52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7">
            <a:extLst>
              <a:ext uri="{FF2B5EF4-FFF2-40B4-BE49-F238E27FC236}">
                <a16:creationId xmlns:a16="http://schemas.microsoft.com/office/drawing/2014/main" id="{F953C34F-24C0-06EE-802E-2A32E4F7BEA3}"/>
              </a:ext>
            </a:extLst>
          </p:cNvPr>
          <p:cNvSpPr/>
          <p:nvPr/>
        </p:nvSpPr>
        <p:spPr>
          <a:xfrm>
            <a:off x="10776857" y="5360821"/>
            <a:ext cx="4512614" cy="5280400"/>
          </a:xfrm>
          <a:prstGeom prst="roundRect">
            <a:avLst/>
          </a:prstGeom>
          <a:noFill/>
          <a:ln w="76200"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458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57EFF-64D0-2B4F-F3F4-2AD68AEF2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3B9DD41-EEB3-FBC9-2D3A-C2E4DBADF3F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ECD689C-A885-04DB-70CF-ED5A0C6974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rgbClr val="9567FF"/>
                </a:solidFill>
              </a:rPr>
              <a:t>회수</a:t>
            </a:r>
            <a:r>
              <a:rPr lang="en-US" altLang="ko-KR" dirty="0">
                <a:solidFill>
                  <a:srgbClr val="9567FF"/>
                </a:solidFill>
              </a:rPr>
              <a:t>(</a:t>
            </a:r>
            <a:r>
              <a:rPr lang="ko-KR" altLang="en-US" dirty="0">
                <a:solidFill>
                  <a:srgbClr val="9567FF"/>
                </a:solidFill>
              </a:rPr>
              <a:t>검색</a:t>
            </a:r>
            <a:r>
              <a:rPr lang="en-US" altLang="ko-KR" dirty="0">
                <a:solidFill>
                  <a:srgbClr val="9567FF"/>
                </a:solidFill>
              </a:rPr>
              <a:t>)</a:t>
            </a:r>
            <a:r>
              <a:rPr lang="ko-KR" altLang="en-US" dirty="0">
                <a:solidFill>
                  <a:srgbClr val="9567FF"/>
                </a:solidFill>
              </a:rPr>
              <a:t>단계</a:t>
            </a:r>
            <a:r>
              <a:rPr lang="en-US" altLang="ko-KR" dirty="0">
                <a:solidFill>
                  <a:srgbClr val="9567FF"/>
                </a:solidFill>
              </a:rPr>
              <a:t>(Pre-retrieval stage)</a:t>
            </a:r>
            <a:r>
              <a:rPr lang="ko-KR" altLang="en-US" dirty="0">
                <a:solidFill>
                  <a:srgbClr val="9567FF"/>
                </a:solidFill>
              </a:rPr>
              <a:t> 문제</a:t>
            </a:r>
            <a:endParaRPr lang="en-US" altLang="ko-KR" dirty="0">
              <a:solidFill>
                <a:srgbClr val="9567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단일 경로나 단일 검색 전략에 의존하는 경직된 방식이 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9567FF"/>
                </a:solidFill>
              </a:rPr>
              <a:t>검색 방식에 대한 확장</a:t>
            </a:r>
            <a:r>
              <a:rPr lang="ko-KR" altLang="en-US" dirty="0"/>
              <a:t>이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검색에 영향을 주는 요소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사용자의 프롬프트 속 컨텍스트와 명확성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유사도 검색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검색 횟수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546E171-0A58-3F87-E050-073AC93BFA1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/>
              <a:t>Naïve RAG</a:t>
            </a:r>
            <a:r>
              <a:rPr lang="ko-KR" altLang="en-US" dirty="0"/>
              <a:t>의 한계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C0D9B18-5D50-13A2-7A7E-DD1A5B354E9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419238A-D42D-FF5A-0BDC-8FA73F259BB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DF5B5C97-5162-4FCB-5A69-F8388949CE5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72894AE-8708-923B-501D-3E4383DFC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57" y="5360821"/>
            <a:ext cx="9037358" cy="52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7">
            <a:extLst>
              <a:ext uri="{FF2B5EF4-FFF2-40B4-BE49-F238E27FC236}">
                <a16:creationId xmlns:a16="http://schemas.microsoft.com/office/drawing/2014/main" id="{04A0EAA0-7119-F09B-C444-504A563D7DF3}"/>
              </a:ext>
            </a:extLst>
          </p:cNvPr>
          <p:cNvSpPr/>
          <p:nvPr/>
        </p:nvSpPr>
        <p:spPr>
          <a:xfrm>
            <a:off x="13728357" y="5360821"/>
            <a:ext cx="6085858" cy="2448649"/>
          </a:xfrm>
          <a:prstGeom prst="roundRect">
            <a:avLst/>
          </a:prstGeom>
          <a:noFill/>
          <a:ln w="76200"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39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2232A0-E1F2-E9A7-0902-357E54A92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en-US" dirty="0"/>
              <a:t>RAG </a:t>
            </a:r>
            <a:r>
              <a:rPr kumimoji="1" lang="ko-KR" altLang="en-US" dirty="0"/>
              <a:t>심화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39C92-2A3F-79E6-01F3-EA288F33C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ko-KR" dirty="0"/>
              <a:t>Advanced RAG </a:t>
            </a:r>
            <a:r>
              <a:rPr kumimoji="1" lang="ko-KR" altLang="en-US" dirty="0"/>
              <a:t>개요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 err="1"/>
              <a:t>청킹</a:t>
            </a:r>
            <a:r>
              <a:rPr kumimoji="1" lang="ko-KR" altLang="en-US" dirty="0"/>
              <a:t> 및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최적화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그래프</a:t>
            </a:r>
            <a:r>
              <a:rPr kumimoji="1" lang="en-US" altLang="ko-KR" dirty="0"/>
              <a:t>DB </a:t>
            </a:r>
            <a:r>
              <a:rPr kumimoji="1" lang="ko-KR" altLang="en-US" dirty="0"/>
              <a:t>기반 컨텍스트 확장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복합 </a:t>
            </a:r>
            <a:r>
              <a:rPr kumimoji="1" lang="en-US" altLang="ko-KR" dirty="0"/>
              <a:t>RAG </a:t>
            </a:r>
            <a:r>
              <a:rPr kumimoji="1" lang="ko-KR" altLang="en-US" dirty="0"/>
              <a:t>구조 및 컨텍스트 최적화</a:t>
            </a:r>
          </a:p>
        </p:txBody>
      </p:sp>
    </p:spTree>
    <p:extLst>
      <p:ext uri="{BB962C8B-B14F-4D97-AF65-F5344CB8AC3E}">
        <p14:creationId xmlns:p14="http://schemas.microsoft.com/office/powerpoint/2010/main" val="15516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5001A-96C7-A632-1A67-1D048892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AEE8033-AD22-73F2-29F4-F7DD4077265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E45384F-1115-1774-A65E-1D883FD8D6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rgbClr val="9567FF"/>
                </a:solidFill>
              </a:rPr>
              <a:t>증강 단계</a:t>
            </a:r>
            <a:r>
              <a:rPr lang="en-US" altLang="ko-KR" dirty="0">
                <a:solidFill>
                  <a:srgbClr val="9567FF"/>
                </a:solidFill>
              </a:rPr>
              <a:t>(Post-retrieval stage)</a:t>
            </a:r>
            <a:r>
              <a:rPr lang="ko-KR" altLang="en-US" dirty="0">
                <a:solidFill>
                  <a:srgbClr val="9567FF"/>
                </a:solidFill>
              </a:rPr>
              <a:t> 문제</a:t>
            </a:r>
            <a:endParaRPr lang="en-US" altLang="ko-KR" dirty="0">
              <a:solidFill>
                <a:srgbClr val="9567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검색된 정보의 결과나 품질이 사용자의 질문</a:t>
            </a:r>
            <a:r>
              <a:rPr lang="en-US" altLang="ko-KR" dirty="0"/>
              <a:t>(Query)</a:t>
            </a:r>
            <a:r>
              <a:rPr lang="ko-KR" altLang="en-US" dirty="0" err="1"/>
              <a:t>에</a:t>
            </a:r>
            <a:r>
              <a:rPr lang="ko-KR" altLang="en-US" dirty="0"/>
              <a:t> 호응하지 않아 문제 발생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또한 </a:t>
            </a:r>
            <a:r>
              <a:rPr lang="en-US" altLang="ko-KR" dirty="0"/>
              <a:t>LLM</a:t>
            </a:r>
            <a:r>
              <a:rPr lang="ko-KR" altLang="en-US" dirty="0" err="1"/>
              <a:t>에</a:t>
            </a:r>
            <a:r>
              <a:rPr lang="ko-KR" altLang="en-US" dirty="0"/>
              <a:t> 프롬프트와 회수된 정보를 입력하는 방식이 지나치게 단조로우나</a:t>
            </a:r>
            <a:r>
              <a:rPr lang="en-US" altLang="ko-KR" dirty="0"/>
              <a:t>,</a:t>
            </a:r>
            <a:r>
              <a:rPr lang="ko-KR" altLang="en-US" dirty="0"/>
              <a:t> 이 부분을 개선할 수는 없음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즉 검색된 정보를 잘 다듬는 것이 최선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중복된 정보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수치상 유사도는 불필요한 정보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최선의 정보가 아닌 </a:t>
            </a:r>
            <a:r>
              <a:rPr lang="ko-KR" altLang="en-US" dirty="0" err="1"/>
              <a:t>차악의</a:t>
            </a:r>
            <a:r>
              <a:rPr lang="ko-KR" altLang="en-US" dirty="0"/>
              <a:t> 정보가 회수된 상황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9099B1-C217-8E50-DABD-30B3B55862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/>
              <a:t>Naïve RAG</a:t>
            </a:r>
            <a:r>
              <a:rPr lang="ko-KR" altLang="en-US" dirty="0"/>
              <a:t>의 한계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E3D9C6C-776F-B60A-0B56-BCFBCABE28B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1795514-89A4-DB2F-FC58-ED36BBF6D8E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726F86E-AA6E-67C2-CF8B-A032B5234EF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9142D64-73D4-10E0-9372-610263D00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57" y="5360821"/>
            <a:ext cx="9037358" cy="52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7">
            <a:extLst>
              <a:ext uri="{FF2B5EF4-FFF2-40B4-BE49-F238E27FC236}">
                <a16:creationId xmlns:a16="http://schemas.microsoft.com/office/drawing/2014/main" id="{158EF45D-949B-4DEF-2EB1-FAF7BDBCEB6D}"/>
              </a:ext>
            </a:extLst>
          </p:cNvPr>
          <p:cNvSpPr/>
          <p:nvPr/>
        </p:nvSpPr>
        <p:spPr>
          <a:xfrm>
            <a:off x="13744145" y="6529949"/>
            <a:ext cx="3244825" cy="2354560"/>
          </a:xfrm>
          <a:prstGeom prst="roundRect">
            <a:avLst/>
          </a:prstGeom>
          <a:noFill/>
          <a:ln w="76200"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571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ED492-FDF2-FCD1-97CC-2184D51A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CB55914-1106-977D-8068-C14FA0766EE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8801C07-74CD-FDAC-469E-7D2CD941C69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rgbClr val="9567FF"/>
                </a:solidFill>
              </a:rPr>
              <a:t>생성 단계</a:t>
            </a:r>
            <a:r>
              <a:rPr lang="en-US" altLang="ko-KR" dirty="0">
                <a:solidFill>
                  <a:srgbClr val="9567FF"/>
                </a:solidFill>
              </a:rPr>
              <a:t>(Generation stage)</a:t>
            </a:r>
            <a:r>
              <a:rPr lang="ko-KR" altLang="en-US" dirty="0">
                <a:solidFill>
                  <a:srgbClr val="9567FF"/>
                </a:solidFill>
              </a:rPr>
              <a:t> 문제</a:t>
            </a:r>
            <a:endParaRPr lang="en-US" altLang="ko-KR" dirty="0">
              <a:solidFill>
                <a:srgbClr val="9567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LLM</a:t>
            </a:r>
            <a:r>
              <a:rPr lang="ko-KR" altLang="en-US" dirty="0"/>
              <a:t>이 답변을 생성할 시 검색된 외부 정보와 </a:t>
            </a:r>
            <a:r>
              <a:rPr lang="en-US" altLang="ko-KR" dirty="0"/>
              <a:t>LLM</a:t>
            </a:r>
            <a:r>
              <a:rPr lang="ko-KR" altLang="en-US" dirty="0"/>
              <a:t> 내부 지식 사이의 균형을 조정하지 못하는 경우 문제 발생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과도하게 검색된 정보에 의존하거나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반대로 과도하게 </a:t>
            </a:r>
            <a:r>
              <a:rPr lang="en-US" altLang="ko-KR" dirty="0"/>
              <a:t>LLM</a:t>
            </a:r>
            <a:r>
              <a:rPr lang="ko-KR" altLang="en-US" dirty="0"/>
              <a:t> 내부 지식에 의존할 경우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복잡한 추론이 필요할 경우 위 두 지식을 모두</a:t>
            </a:r>
            <a:br>
              <a:rPr lang="en-US" altLang="ko-KR" dirty="0"/>
            </a:br>
            <a:r>
              <a:rPr lang="ko-KR" altLang="en-US" dirty="0"/>
              <a:t>활용하기 어려워질 수 있음</a:t>
            </a:r>
            <a:endParaRPr lang="en-US" altLang="ko-KR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E3D4DF2-C4F8-11F4-ABDA-30622E233AC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/>
              <a:t>Naïve RAG</a:t>
            </a:r>
            <a:r>
              <a:rPr lang="ko-KR" altLang="en-US" dirty="0"/>
              <a:t>의 한계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C399584B-E7F6-9E19-9973-6B7301059D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869394F5-68C5-8625-CA52-3EA494FA3CE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7DEBF87-0F10-54AC-3202-171289A9308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59FB2CD-1A1E-70EC-6F82-256403B91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57" y="5360821"/>
            <a:ext cx="9037358" cy="52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7">
            <a:extLst>
              <a:ext uri="{FF2B5EF4-FFF2-40B4-BE49-F238E27FC236}">
                <a16:creationId xmlns:a16="http://schemas.microsoft.com/office/drawing/2014/main" id="{46586647-FAAA-8373-7E4F-DEC7C6553D4C}"/>
              </a:ext>
            </a:extLst>
          </p:cNvPr>
          <p:cNvSpPr/>
          <p:nvPr/>
        </p:nvSpPr>
        <p:spPr>
          <a:xfrm>
            <a:off x="16988970" y="7632723"/>
            <a:ext cx="2623087" cy="2187934"/>
          </a:xfrm>
          <a:prstGeom prst="roundRect">
            <a:avLst/>
          </a:prstGeom>
          <a:noFill/>
          <a:ln w="76200"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41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98E23-8E86-DBB4-829D-76C90A6B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1EA17BB-C568-66E3-D18E-46AFE4786AB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97B59D7-7B96-58CB-1670-7748C68BCC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rgbClr val="9567FF"/>
                </a:solidFill>
              </a:rPr>
              <a:t>시스템 아키텍처 전체 문제</a:t>
            </a:r>
            <a:endParaRPr lang="en-US" altLang="ko-KR" dirty="0">
              <a:solidFill>
                <a:srgbClr val="9567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특정 도메인의 </a:t>
            </a:r>
            <a:r>
              <a:rPr lang="en-US" altLang="ko-KR" dirty="0"/>
              <a:t>QA</a:t>
            </a:r>
            <a:r>
              <a:rPr lang="ko-KR" altLang="en-US" dirty="0"/>
              <a:t> 작업에서 좋은 결과를 얻기에 </a:t>
            </a:r>
            <a:r>
              <a:rPr lang="en-US" altLang="ko-KR" dirty="0"/>
              <a:t>Naïve RAG</a:t>
            </a:r>
            <a:r>
              <a:rPr lang="ko-KR" altLang="en-US" dirty="0"/>
              <a:t> 아키텍처의 유연성이 부족할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정밀함</a:t>
            </a:r>
            <a:r>
              <a:rPr lang="en-US" altLang="ko-KR" dirty="0"/>
              <a:t>,</a:t>
            </a:r>
            <a:r>
              <a:rPr lang="ko-KR" altLang="en-US" dirty="0"/>
              <a:t> 속도</a:t>
            </a:r>
            <a:r>
              <a:rPr lang="en-US" altLang="ko-KR" dirty="0"/>
              <a:t>,</a:t>
            </a:r>
            <a:r>
              <a:rPr lang="ko-KR" altLang="en-US" dirty="0"/>
              <a:t> 정보 출처의 다양성 등이 부족함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정밀함을 요구하는 도메인</a:t>
            </a:r>
            <a:r>
              <a:rPr lang="en-US" altLang="ko-KR" dirty="0"/>
              <a:t>(</a:t>
            </a:r>
            <a:r>
              <a:rPr lang="ko-KR" altLang="en-US" dirty="0"/>
              <a:t>제조</a:t>
            </a:r>
            <a:r>
              <a:rPr lang="en-US" altLang="ko-KR" dirty="0"/>
              <a:t>,</a:t>
            </a:r>
            <a:r>
              <a:rPr lang="ko-KR" altLang="en-US" dirty="0"/>
              <a:t> 의약</a:t>
            </a:r>
            <a:r>
              <a:rPr lang="en-US" altLang="ko-KR" dirty="0"/>
              <a:t>,</a:t>
            </a:r>
            <a:r>
              <a:rPr lang="ko-KR" altLang="en-US" dirty="0"/>
              <a:t> 법률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산업에서는 훨씬 더 까다로운 검증을 요구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경우에 따라 벡터</a:t>
            </a:r>
            <a:r>
              <a:rPr lang="en-US" altLang="ko-KR" dirty="0"/>
              <a:t>DB</a:t>
            </a:r>
            <a:r>
              <a:rPr lang="ko-KR" altLang="en-US" dirty="0"/>
              <a:t> 이외 외부 지식이 필요</a:t>
            </a:r>
            <a:endParaRPr lang="en-US" altLang="ko-KR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4BEF18E-AE94-F9F0-649F-3EB47730984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/>
              <a:t>Naïve RAG</a:t>
            </a:r>
            <a:r>
              <a:rPr lang="ko-KR" altLang="en-US" dirty="0"/>
              <a:t>의 한계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81816D3-8AB7-107E-4098-8890EC3D342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01D3E701-1BD7-BA13-85DC-9EABB84D1EE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A84CD80-5844-38F5-1EBD-796A8D427C6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23F5DC5-48DA-B910-5D5E-44A71372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57" y="5360821"/>
            <a:ext cx="9037358" cy="52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7">
            <a:extLst>
              <a:ext uri="{FF2B5EF4-FFF2-40B4-BE49-F238E27FC236}">
                <a16:creationId xmlns:a16="http://schemas.microsoft.com/office/drawing/2014/main" id="{6D267095-14A0-2AF1-130E-07F0CAA970C7}"/>
              </a:ext>
            </a:extLst>
          </p:cNvPr>
          <p:cNvSpPr/>
          <p:nvPr/>
        </p:nvSpPr>
        <p:spPr>
          <a:xfrm>
            <a:off x="10776856" y="5360821"/>
            <a:ext cx="9037357" cy="5280400"/>
          </a:xfrm>
          <a:prstGeom prst="roundRect">
            <a:avLst/>
          </a:prstGeom>
          <a:noFill/>
          <a:ln w="76200"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1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B00FA-1203-8A51-7A00-E763973E7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B5407CE-A89E-B822-B566-1D21E1E6C5C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https://blog-ko.superb-ai.com/rag-technology-evolution-naive-advanced-modular-approaches/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BDF038C-D5A8-7087-C974-AEA7B33FAF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Advanced RAG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Naïve RAG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9567FF"/>
                </a:solidFill>
              </a:rPr>
              <a:t>한계를 극복하기 위한 다양한 기법들</a:t>
            </a:r>
            <a:r>
              <a:rPr lang="ko-KR" altLang="en-US" dirty="0"/>
              <a:t>을</a:t>
            </a:r>
            <a:r>
              <a:rPr lang="ko-KR" altLang="en-US" dirty="0">
                <a:solidFill>
                  <a:srgbClr val="9567FF"/>
                </a:solidFill>
              </a:rPr>
              <a:t> </a:t>
            </a:r>
            <a:r>
              <a:rPr lang="ko-KR" altLang="en-US" dirty="0"/>
              <a:t>도입하여 성능을 향상시킨 </a:t>
            </a:r>
            <a:r>
              <a:rPr lang="en-US" altLang="ko-KR" dirty="0"/>
              <a:t>RAG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Naïve RAG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9567FF"/>
                </a:solidFill>
              </a:rPr>
              <a:t>Pre-retrieval</a:t>
            </a:r>
            <a:r>
              <a:rPr lang="ko-KR" altLang="en-US" dirty="0"/>
              <a:t>과</a:t>
            </a:r>
            <a:r>
              <a:rPr lang="en-US" altLang="ko-KR" dirty="0">
                <a:solidFill>
                  <a:srgbClr val="9567FF"/>
                </a:solidFill>
              </a:rPr>
              <a:t> Post-retrieval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인덱싱</a:t>
            </a:r>
            <a:r>
              <a:rPr lang="en-US" altLang="ko-KR" dirty="0"/>
              <a:t>(Indexing) </a:t>
            </a:r>
            <a:r>
              <a:rPr lang="ko-KR" altLang="en-US" dirty="0"/>
              <a:t>개선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검색 전</a:t>
            </a:r>
            <a:r>
              <a:rPr lang="en-US" altLang="ko-KR" dirty="0"/>
              <a:t>/</a:t>
            </a:r>
            <a:r>
              <a:rPr lang="ko-KR" altLang="en-US" dirty="0"/>
              <a:t>후 처리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검색 방법</a:t>
            </a:r>
            <a:endParaRPr lang="en-US" altLang="ko-KR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1150A35F-4E32-DA57-8FA7-997D8168FFB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/>
              <a:t>Advanced RAG</a:t>
            </a:r>
            <a:r>
              <a:rPr lang="ko-KR" altLang="en-US" dirty="0"/>
              <a:t>의 등장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D77272D-5831-1975-C2F6-F3E8ECB3B6D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286990C-6F91-6D98-7367-529B5BB6561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46FE41B-B3B7-4847-0640-CF10DA9FA60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6163EE-1224-0233-7425-EEF02CFFC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6261" y="4113260"/>
            <a:ext cx="6705600" cy="706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92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FB0A-E731-DA24-3F64-3547B23E9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EEAE60E-FF4A-9208-DE62-D0201A4F089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https://blog-ko.superb-ai.com/rag-technology-evolution-naive-advanced-modular-approaches/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3CF6DA3-2F15-81A5-A260-78D33E55F3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kern="0" dirty="0">
                <a:solidFill>
                  <a:srgbClr val="9567FF"/>
                </a:solidFill>
              </a:rPr>
              <a:t>Pre-retrieval </a:t>
            </a:r>
          </a:p>
          <a:p>
            <a:pPr>
              <a:lnSpc>
                <a:spcPct val="150000"/>
              </a:lnSpc>
            </a:pPr>
            <a:r>
              <a:rPr lang="ko-KR" altLang="en-US" kern="0" dirty="0"/>
              <a:t>인덱싱</a:t>
            </a:r>
            <a:r>
              <a:rPr lang="en-US" altLang="ko-KR" kern="0" dirty="0"/>
              <a:t>(Indexing) </a:t>
            </a:r>
            <a:r>
              <a:rPr lang="ko-KR" altLang="en-US" kern="0" dirty="0"/>
              <a:t>구조와 사용자 쿼리 개선　</a:t>
            </a:r>
            <a:endParaRPr lang="en-US" altLang="ko-KR" kern="0" dirty="0"/>
          </a:p>
          <a:p>
            <a:pPr lvl="1">
              <a:lnSpc>
                <a:spcPct val="150000"/>
              </a:lnSpc>
            </a:pPr>
            <a:r>
              <a:rPr lang="ko-KR" altLang="en-US" kern="0" dirty="0"/>
              <a:t>인덱스 구조 최적화</a:t>
            </a:r>
            <a:endParaRPr lang="en-US" altLang="ko-KR" kern="0" dirty="0"/>
          </a:p>
          <a:p>
            <a:pPr lvl="2">
              <a:lnSpc>
                <a:spcPct val="150000"/>
              </a:lnSpc>
            </a:pPr>
            <a:r>
              <a:rPr lang="ko-KR" altLang="en-US" kern="0" dirty="0" err="1"/>
              <a:t>청크</a:t>
            </a:r>
            <a:r>
              <a:rPr lang="ko-KR" altLang="en-US" kern="0" dirty="0"/>
              <a:t> 크기를 최적화하여 문맥을 일정화하고 엔티티 간의 관계를 포착하기 위해 그래프 구조 정보 추가</a:t>
            </a:r>
            <a:endParaRPr lang="en-US" altLang="ko-KR" kern="0" dirty="0"/>
          </a:p>
          <a:p>
            <a:pPr lvl="1">
              <a:lnSpc>
                <a:spcPct val="150000"/>
              </a:lnSpc>
            </a:pPr>
            <a:r>
              <a:rPr lang="ko-KR" altLang="en-US" kern="0" dirty="0"/>
              <a:t>메타데이터 추가</a:t>
            </a:r>
            <a:endParaRPr lang="en-US" altLang="ko-KR" kern="0" dirty="0"/>
          </a:p>
          <a:p>
            <a:pPr lvl="2">
              <a:lnSpc>
                <a:spcPct val="150000"/>
              </a:lnSpc>
            </a:pPr>
            <a:r>
              <a:rPr lang="en-US" altLang="ko-KR" kern="0" dirty="0"/>
              <a:t>dates, chapters, subsections, purposes </a:t>
            </a:r>
            <a:r>
              <a:rPr lang="ko-KR" altLang="en-US" kern="0" dirty="0"/>
              <a:t>등과 같은 관련 정보를 </a:t>
            </a:r>
            <a:r>
              <a:rPr lang="ko-KR" altLang="en-US" kern="0" dirty="0" err="1"/>
              <a:t>청크에</a:t>
            </a:r>
            <a:r>
              <a:rPr lang="ko-KR" altLang="en-US" kern="0" dirty="0"/>
              <a:t> 메타데이터로 추가해 데이터 필터링 개선</a:t>
            </a:r>
            <a:endParaRPr lang="en-US" altLang="ko-KR" kern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E82F8DF-1625-F57C-E35A-470CF21F03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/>
              <a:t>Advanced RAG</a:t>
            </a:r>
            <a:r>
              <a:rPr lang="ko-KR" altLang="en-US" dirty="0"/>
              <a:t>의 등장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F6B4693-C912-7B9F-DF02-54A90A17074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98A1B04-9A43-0FE8-CAC5-982CA0B8A13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D48A37C-F8F6-2E11-153A-8BBACC4652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78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C7321-91D5-51F9-5614-B3D8B8D37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8ABCA60-DBC1-3B0D-8B5A-0247FF1448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https://blog-ko.superb-ai.com/rag-technology-evolution-naive-advanced-modular-approaches/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B817887-7E3C-8114-F3B4-35734ACD95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9567FF"/>
                </a:solidFill>
              </a:rPr>
              <a:t>Post-retrieval 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청크가</a:t>
            </a:r>
            <a:r>
              <a:rPr lang="ko-KR" altLang="en-US" dirty="0"/>
              <a:t> 벡터</a:t>
            </a:r>
            <a:r>
              <a:rPr lang="en-US" altLang="ko-KR" dirty="0"/>
              <a:t>DB</a:t>
            </a:r>
            <a:r>
              <a:rPr lang="ko-KR" altLang="en-US" dirty="0"/>
              <a:t>에서 검색된 후</a:t>
            </a:r>
            <a:r>
              <a:rPr lang="en-US" altLang="ko-KR" dirty="0"/>
              <a:t>, </a:t>
            </a:r>
            <a:r>
              <a:rPr lang="ko-KR" altLang="en-US" dirty="0"/>
              <a:t>쿼리와 함께 </a:t>
            </a:r>
            <a:r>
              <a:rPr lang="en-US" altLang="ko-KR" dirty="0"/>
              <a:t>LLM</a:t>
            </a:r>
            <a:r>
              <a:rPr lang="ko-KR" altLang="en-US" dirty="0"/>
              <a:t>에 입력될 때 발생하는 문제를 해결하기 위해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LLM</a:t>
            </a:r>
            <a:r>
              <a:rPr lang="ko-KR" altLang="en-US" dirty="0"/>
              <a:t>이 주어진 컨텍스트를 처리하는 방법 개선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Reranking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검색된 </a:t>
            </a:r>
            <a:r>
              <a:rPr lang="ko-KR" altLang="en-US" dirty="0" err="1"/>
              <a:t>청크를</a:t>
            </a:r>
            <a:r>
              <a:rPr lang="ko-KR" altLang="en-US" dirty="0"/>
              <a:t> 재정렬하고 </a:t>
            </a:r>
            <a:r>
              <a:rPr lang="en-US" altLang="ko-KR" dirty="0"/>
              <a:t>Top-K </a:t>
            </a:r>
            <a:r>
              <a:rPr lang="ko-KR" altLang="en-US" dirty="0"/>
              <a:t>방식으로 가장 관련성 높은 </a:t>
            </a:r>
            <a:r>
              <a:rPr lang="ko-KR" altLang="en-US" dirty="0" err="1"/>
              <a:t>청크를</a:t>
            </a:r>
            <a:r>
              <a:rPr lang="ko-KR" altLang="en-US" dirty="0"/>
              <a:t> 식별하여 </a:t>
            </a:r>
            <a:r>
              <a:rPr lang="en-US" altLang="ko-KR" dirty="0"/>
              <a:t>LLM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Prompt Compression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검색된 </a:t>
            </a:r>
            <a:r>
              <a:rPr lang="ko-KR" altLang="en-US" dirty="0" err="1"/>
              <a:t>청크에</a:t>
            </a:r>
            <a:r>
              <a:rPr lang="ko-KR" altLang="en-US" dirty="0"/>
              <a:t> </a:t>
            </a:r>
            <a:r>
              <a:rPr lang="en-US" altLang="ko-KR" dirty="0"/>
              <a:t>Noisy</a:t>
            </a:r>
            <a:r>
              <a:rPr lang="ko-KR" altLang="en-US" dirty="0"/>
              <a:t>가 많을 수 있으므로</a:t>
            </a:r>
            <a:r>
              <a:rPr lang="en-US" altLang="ko-KR" dirty="0"/>
              <a:t>, LLM</a:t>
            </a:r>
            <a:r>
              <a:rPr lang="ko-KR" altLang="en-US" dirty="0"/>
              <a:t>에 입력하기 전에 관련 없는 정보를 압축하고 길이 단축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3CFA32E-831C-2DB3-E30A-4407A9B8DD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/>
              <a:t>Advanced RAG</a:t>
            </a:r>
            <a:r>
              <a:rPr lang="ko-KR" altLang="en-US" dirty="0"/>
              <a:t>의 등장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0E7D441-ECB1-7845-AD8B-A3C3F476900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632B8023-4210-41B7-6CF3-7B314B5C492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12AFC87-E45A-F8BB-DD54-76A0E3F4DB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804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34912-8977-2D61-FB22-D816CDDEB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3F8848C-ED0D-987C-C740-551E5A0FA1C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" altLang="ko-KR" dirty="0"/>
              <a:t>https://</a:t>
            </a:r>
            <a:r>
              <a:rPr lang="en" altLang="ko-KR" dirty="0" err="1"/>
              <a:t>arxiv.org</a:t>
            </a:r>
            <a:r>
              <a:rPr lang="en" altLang="ko-KR" dirty="0"/>
              <a:t>/html/2407.21059v1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70B18DE-8589-5D23-4805-9463A3BAEB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Advanced RAG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그러나 이러한 기법들이 너무 많아진다면</a:t>
            </a:r>
            <a:r>
              <a:rPr lang="en-US" altLang="ko-KR" dirty="0"/>
              <a:t>, </a:t>
            </a:r>
            <a:r>
              <a:rPr lang="ko-KR" altLang="en-US" dirty="0"/>
              <a:t>이들을 </a:t>
            </a:r>
            <a:r>
              <a:rPr lang="ko-KR" altLang="en-US" dirty="0">
                <a:solidFill>
                  <a:srgbClr val="9567FF"/>
                </a:solidFill>
              </a:rPr>
              <a:t>더 쉽게 관리</a:t>
            </a:r>
            <a:r>
              <a:rPr lang="ko-KR" altLang="en-US" dirty="0"/>
              <a:t>하는 방법은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아키텍처에 등장할 수 있는 모든 요소들과</a:t>
            </a:r>
            <a:r>
              <a:rPr lang="en-US" altLang="ko-KR" dirty="0"/>
              <a:t>, </a:t>
            </a:r>
            <a:r>
              <a:rPr lang="ko-KR" altLang="en-US" dirty="0"/>
              <a:t>데이터의 흐름에 관한 교통정리가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많은 기법들을 동시 활용했을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이들의 </a:t>
            </a:r>
            <a:r>
              <a:rPr lang="ko-KR" altLang="en-US" dirty="0">
                <a:solidFill>
                  <a:srgbClr val="9567FF"/>
                </a:solidFill>
              </a:rPr>
              <a:t>중간</a:t>
            </a:r>
            <a:r>
              <a:rPr lang="en-US" altLang="ko-KR" dirty="0">
                <a:solidFill>
                  <a:srgbClr val="9567FF"/>
                </a:solidFill>
              </a:rPr>
              <a:t>/</a:t>
            </a:r>
            <a:r>
              <a:rPr lang="ko-KR" altLang="en-US" dirty="0">
                <a:solidFill>
                  <a:srgbClr val="9567FF"/>
                </a:solidFill>
              </a:rPr>
              <a:t>최종 결과물 모니터링</a:t>
            </a:r>
            <a:r>
              <a:rPr lang="ko-KR" altLang="en-US" dirty="0"/>
              <a:t> 필요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0A39219-61D0-EEC3-80B9-9A67C1F9A38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ko-KR" dirty="0"/>
              <a:t>Advanced RAG</a:t>
            </a:r>
            <a:r>
              <a:rPr lang="ko-KR" altLang="en-US" dirty="0"/>
              <a:t>의 한계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9CDDE45-0F2F-D7B8-6465-334680FD5A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29B3E5F-7505-B3D4-5519-F6A1D90C2B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78FBD1A-2350-615B-037F-978A23E5E43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7B3B54-8133-06FA-87FF-70322772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44" t="9471" r="1526" b="3643"/>
          <a:stretch/>
        </p:blipFill>
        <p:spPr>
          <a:xfrm>
            <a:off x="10213015" y="4830356"/>
            <a:ext cx="9601200" cy="58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12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6B4C0-6571-A0D9-BDAE-EB2F3CBD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68DCA46-5533-EF4B-7A7B-A8CDAA6D9BB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medium.com</a:t>
            </a:r>
            <a:r>
              <a:rPr kumimoji="1" lang="en" altLang="ko-KR" dirty="0"/>
              <a:t>/data-science/mastering-modular-programming-how-to-take-your-python-skills-to-the-next-level-ba14339e8429,</a:t>
            </a:r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www.designexperts.ca</a:t>
            </a:r>
            <a:r>
              <a:rPr kumimoji="1" lang="en" altLang="ko-KR" dirty="0"/>
              <a:t>/mechanical-design/prefabricated-and-modular-construction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BF8843-3A0A-C665-2069-F5CF4EA94F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Modular design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00FFFF"/>
                </a:solidFill>
              </a:rPr>
              <a:t>시스템을 더 작은 단위인 모듈로 분할</a:t>
            </a:r>
            <a:r>
              <a:rPr lang="ko-KR" altLang="en-US" sz="3600" dirty="0"/>
              <a:t>하여 설계하는 방법론</a:t>
            </a:r>
            <a:endParaRPr lang="en-US" altLang="ko-KR" sz="3600" dirty="0"/>
          </a:p>
          <a:p>
            <a:pPr>
              <a:lnSpc>
                <a:spcPct val="150000"/>
              </a:lnSpc>
            </a:pPr>
            <a:r>
              <a:rPr lang="ko-KR" altLang="en-US" sz="3600" dirty="0"/>
              <a:t>각 모듈이 서로 독립적으로 구성되며</a:t>
            </a:r>
            <a:r>
              <a:rPr lang="en-US" altLang="ko-KR" sz="3600" dirty="0"/>
              <a:t>, </a:t>
            </a:r>
            <a:r>
              <a:rPr lang="ko-KR" altLang="en-US" sz="3600" dirty="0"/>
              <a:t>다른 모듈을 고려하지 않고도 생성</a:t>
            </a:r>
            <a:r>
              <a:rPr lang="en-US" altLang="ko-KR" sz="3600" dirty="0"/>
              <a:t>, </a:t>
            </a:r>
            <a:r>
              <a:rPr lang="ko-KR" altLang="en-US" sz="3600" dirty="0"/>
              <a:t>수정</a:t>
            </a:r>
            <a:r>
              <a:rPr lang="en-US" altLang="ko-KR" sz="3600" dirty="0"/>
              <a:t>, </a:t>
            </a:r>
            <a:r>
              <a:rPr lang="ko-KR" altLang="en-US" sz="3600" dirty="0"/>
              <a:t>대체될 수 있도록 설계</a:t>
            </a:r>
            <a:endParaRPr lang="en-US" altLang="ko-KR" sz="3600" dirty="0"/>
          </a:p>
          <a:p>
            <a:pPr>
              <a:lnSpc>
                <a:spcPct val="150000"/>
              </a:lnSpc>
            </a:pPr>
            <a:r>
              <a:rPr lang="ko-KR" altLang="en-US" sz="3600" dirty="0"/>
              <a:t>소프트웨어 </a:t>
            </a:r>
            <a:r>
              <a:rPr lang="ko-KR" altLang="en-US" dirty="0"/>
              <a:t>시스템 뿐만 아니라 기계 및 공정 디자인</a:t>
            </a:r>
            <a:r>
              <a:rPr lang="en-US" altLang="ko-KR" dirty="0"/>
              <a:t>, </a:t>
            </a:r>
            <a:r>
              <a:rPr lang="ko-KR" altLang="en-US" dirty="0"/>
              <a:t>사무실</a:t>
            </a:r>
            <a:r>
              <a:rPr lang="en-US" altLang="ko-KR" dirty="0"/>
              <a:t>, </a:t>
            </a:r>
            <a:r>
              <a:rPr lang="ko-KR" altLang="en-US" dirty="0"/>
              <a:t>주택 건설 시에도 적용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B9AE3D-167E-D117-A3D9-9F2140C892A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ko-KR" altLang="en-US" dirty="0"/>
              <a:t>등장 배경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32EAC7-CA08-4F49-0E3E-8F089730A6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9198848-1EAE-1AF0-5054-05C70C71E2D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573762A-2402-A568-A4B5-DA899E17935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CEB137-6594-1DEC-B4E9-595623380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843" y="5456903"/>
            <a:ext cx="7025807" cy="518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A153F1-3D59-471A-1AD0-40F22BCAC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5"/>
          <a:stretch/>
        </p:blipFill>
        <p:spPr bwMode="auto">
          <a:xfrm>
            <a:off x="11825804" y="5456902"/>
            <a:ext cx="5189958" cy="518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93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14579-FDDB-D92E-7437-A49578E4A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C0C344-ED54-E2CF-D275-E9535CC2AC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5366C-1C41-7952-9570-555CEF8D4D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 latinLnBrk="0">
              <a:lnSpc>
                <a:spcPct val="150000"/>
              </a:lnSpc>
              <a:buNone/>
            </a:pPr>
            <a:r>
              <a:rPr kumimoji="1" lang="en-US" altLang="ko-KR" dirty="0"/>
              <a:t>Modular RAG</a:t>
            </a:r>
          </a:p>
          <a:p>
            <a:pPr latinLnBrk="0">
              <a:lnSpc>
                <a:spcPct val="150000"/>
              </a:lnSpc>
            </a:pPr>
            <a:r>
              <a:rPr kumimoji="1" lang="ko-KR" altLang="en-US" sz="3600" dirty="0"/>
              <a:t>논문 </a:t>
            </a:r>
            <a:r>
              <a:rPr kumimoji="1" lang="en-US" altLang="ko-KR" sz="3600" dirty="0"/>
              <a:t>[Modular RAG: Transforming RAG Systems into LEGO-like Reconfigurable Frameworks, 2024]</a:t>
            </a:r>
            <a:r>
              <a:rPr kumimoji="1" lang="ko-KR" altLang="en-US" sz="3600" dirty="0"/>
              <a:t>에서 제안</a:t>
            </a:r>
            <a:endParaRPr kumimoji="1" lang="en-US" altLang="ko-KR" sz="3600" dirty="0"/>
          </a:p>
          <a:p>
            <a:pPr latinLnBrk="0">
              <a:lnSpc>
                <a:spcPct val="150000"/>
              </a:lnSpc>
            </a:pPr>
            <a:r>
              <a:rPr kumimoji="1" lang="en-US" altLang="ko-KR" sz="3600" dirty="0"/>
              <a:t>RAG </a:t>
            </a:r>
            <a:r>
              <a:rPr kumimoji="1" lang="ko-KR" altLang="en-US" sz="3600" dirty="0"/>
              <a:t>시스템을 </a:t>
            </a:r>
            <a:r>
              <a:rPr kumimoji="1" lang="ko-KR" altLang="en-US" sz="3600" dirty="0">
                <a:solidFill>
                  <a:srgbClr val="8F6CFF"/>
                </a:solidFill>
              </a:rPr>
              <a:t>독립적인 모듈과 특화된 연산자로 분해</a:t>
            </a:r>
            <a:r>
              <a:rPr kumimoji="1" lang="ko-KR" altLang="en-US" sz="3600" dirty="0"/>
              <a:t>하여</a:t>
            </a:r>
            <a:endParaRPr kumimoji="1" lang="en-US" altLang="ko-KR" sz="3600" dirty="0"/>
          </a:p>
          <a:p>
            <a:pPr latinLnBrk="0">
              <a:lnSpc>
                <a:spcPct val="150000"/>
              </a:lnSpc>
            </a:pPr>
            <a:r>
              <a:rPr kumimoji="1" lang="ko-KR" altLang="en-US" sz="3600" dirty="0"/>
              <a:t>레고 블록을 조립하듯 </a:t>
            </a:r>
            <a:r>
              <a:rPr kumimoji="1" lang="ko-KR" altLang="en-US" sz="3600" dirty="0">
                <a:solidFill>
                  <a:srgbClr val="8F6CFF"/>
                </a:solidFill>
              </a:rPr>
              <a:t>유연하게 구성 변경이 가능한 프레임워크를 구축</a:t>
            </a:r>
            <a:r>
              <a:rPr kumimoji="1" lang="ko-KR" altLang="en-US" sz="3600" dirty="0"/>
              <a:t>하는 것이 목표</a:t>
            </a:r>
            <a:endParaRPr kumimoji="1" lang="en-US" altLang="ko-KR" sz="3600" dirty="0"/>
          </a:p>
          <a:p>
            <a:pPr latinLnBrk="0">
              <a:lnSpc>
                <a:spcPct val="150000"/>
              </a:lnSpc>
            </a:pPr>
            <a:r>
              <a:rPr kumimoji="1" lang="en-US" altLang="ko-KR" sz="3600" dirty="0"/>
              <a:t>RAG </a:t>
            </a:r>
            <a:r>
              <a:rPr kumimoji="1" lang="ko-KR" altLang="en-US" sz="3600" dirty="0"/>
              <a:t>및 </a:t>
            </a:r>
            <a:r>
              <a:rPr kumimoji="1" lang="en-US" altLang="ko-KR" sz="3600" dirty="0"/>
              <a:t>LLM</a:t>
            </a:r>
            <a:r>
              <a:rPr kumimoji="1" lang="ko-KR" altLang="en-US" sz="3600" dirty="0"/>
              <a:t>과</a:t>
            </a:r>
            <a:r>
              <a:rPr kumimoji="1" lang="en-US" altLang="ko-KR" sz="3600" dirty="0"/>
              <a:t> IR(Information Retrieval) </a:t>
            </a:r>
            <a:r>
              <a:rPr kumimoji="1" lang="ko-KR" altLang="en-US" sz="3600" dirty="0"/>
              <a:t>관련 연구들이 넘쳐나는 상황 속에서</a:t>
            </a:r>
            <a:r>
              <a:rPr kumimoji="1" lang="en-US" altLang="ko-KR" sz="3600" dirty="0"/>
              <a:t>, </a:t>
            </a:r>
            <a:r>
              <a:rPr kumimoji="1" lang="ko-KR" altLang="en-US" sz="3600" dirty="0"/>
              <a:t>시스템 구성의 유연성을 높여 확장성 개선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8268A0-3399-8BC3-35C7-D38FCA3192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Modular RAG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5B12F3-C659-8605-CFD4-46E4FB19150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1ED9A51-0BA2-709A-2511-EE8CCCDCCF8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A7B9D77-0FA1-8A5D-74D8-5F9F82BCE53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9093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EA318-EFA9-0860-9487-3D74F16A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CBCBE3-D442-68C3-6198-35F922EEF39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3E52FB-103E-602B-CED5-C9A62F91F5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615B2F-6EF2-41D9-ED9E-1B99173859E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Modular RAG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34D4B5-4CD2-D601-D1BD-8FBC4CB6B16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A9A51B9-FC09-0AED-6006-73D6442710A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4DC8E4C-F9AE-6B54-0950-EA1832D4BC4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3F12E3-CC08-0D84-AE33-E1C31D33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38" y="1609344"/>
            <a:ext cx="17649023" cy="88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5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782378E-589F-260B-A29F-97D6E34A0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ko-KR" dirty="0"/>
              <a:t>1. Advanced RAG </a:t>
            </a:r>
            <a:r>
              <a:rPr kumimoji="1"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021336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5A8D2-A610-F60D-14CB-7963369CF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527E48A-1CAC-16A2-7042-4D46D97BD6B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84EA5-42BF-0FDA-171E-C3388267F7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논문에서는 </a:t>
            </a:r>
            <a:r>
              <a:rPr kumimoji="1" lang="en-US" altLang="ko-KR" dirty="0"/>
              <a:t>RAG </a:t>
            </a:r>
            <a:r>
              <a:rPr kumimoji="1" lang="ko-KR" altLang="en-US" dirty="0"/>
              <a:t>시스템의 구성 요소를 분석하여</a:t>
            </a:r>
            <a:r>
              <a:rPr kumimoji="1" lang="en-US" altLang="ko-KR" dirty="0"/>
              <a:t>, 3</a:t>
            </a:r>
            <a:r>
              <a:rPr kumimoji="1" lang="ko-KR" altLang="en-US" dirty="0"/>
              <a:t>계층 모듈 구조로 재구성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3600" dirty="0"/>
              <a:t>L1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3200" dirty="0"/>
              <a:t>RAG </a:t>
            </a:r>
            <a:r>
              <a:rPr kumimoji="1" lang="ko-KR" altLang="en-US" sz="3200" dirty="0"/>
              <a:t>시스템의 주요 단계인 최상위 계층</a:t>
            </a:r>
            <a:endParaRPr kumimoji="1" lang="en-US" altLang="ko-KR" sz="3200" dirty="0"/>
          </a:p>
          <a:p>
            <a:pPr lvl="1">
              <a:lnSpc>
                <a:spcPct val="150000"/>
              </a:lnSpc>
            </a:pPr>
            <a:r>
              <a:rPr kumimoji="1" lang="en-US" altLang="ko-KR" sz="3200" dirty="0"/>
              <a:t>Indexing(</a:t>
            </a:r>
            <a:r>
              <a:rPr kumimoji="1" lang="ko-KR" altLang="en-US" sz="3200" dirty="0"/>
              <a:t>문서 색인</a:t>
            </a:r>
            <a:r>
              <a:rPr kumimoji="1" lang="en-US" altLang="ko-KR" sz="3200" dirty="0"/>
              <a:t>), Pre-retrieval(</a:t>
            </a:r>
            <a:r>
              <a:rPr kumimoji="1" lang="ko-KR" altLang="en-US" sz="3200" dirty="0"/>
              <a:t>검색 전 처리</a:t>
            </a:r>
            <a:r>
              <a:rPr kumimoji="1" lang="en-US" altLang="ko-KR" sz="3200" dirty="0"/>
              <a:t>), Retrieval(</a:t>
            </a:r>
            <a:r>
              <a:rPr kumimoji="1" lang="ko-KR" altLang="en-US" sz="3200" dirty="0"/>
              <a:t>문헌 검색</a:t>
            </a:r>
            <a:r>
              <a:rPr kumimoji="1" lang="en-US" altLang="ko-KR" sz="3200" dirty="0"/>
              <a:t>), Post-retrieval(</a:t>
            </a:r>
            <a:r>
              <a:rPr kumimoji="1" lang="ko-KR" altLang="en-US" sz="3200" dirty="0"/>
              <a:t>검색 후 처리</a:t>
            </a:r>
            <a:r>
              <a:rPr kumimoji="1" lang="en-US" altLang="ko-KR" sz="3200" dirty="0"/>
              <a:t>), Generation(LLM</a:t>
            </a:r>
            <a:r>
              <a:rPr kumimoji="1" lang="ko-KR" altLang="en-US" sz="3200" dirty="0"/>
              <a:t> 기반 답변 생성</a:t>
            </a:r>
            <a:r>
              <a:rPr kumimoji="1" lang="en-US" altLang="ko-KR" sz="3200" dirty="0"/>
              <a:t>), </a:t>
            </a:r>
            <a:r>
              <a:rPr kumimoji="1" lang="en-US" altLang="ko-KR" sz="3200" dirty="0">
                <a:solidFill>
                  <a:srgbClr val="8F6CFF"/>
                </a:solidFill>
              </a:rPr>
              <a:t>Orchestration(</a:t>
            </a:r>
            <a:r>
              <a:rPr kumimoji="1" lang="ko-KR" altLang="en-US" sz="3200" dirty="0">
                <a:solidFill>
                  <a:srgbClr val="8F6CFF"/>
                </a:solidFill>
              </a:rPr>
              <a:t>워크플로우 제어</a:t>
            </a:r>
            <a:r>
              <a:rPr kumimoji="1" lang="en-US" altLang="ko-KR" sz="3200" dirty="0">
                <a:solidFill>
                  <a:srgbClr val="8F6CFF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3600" dirty="0"/>
              <a:t>L2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3200" dirty="0"/>
              <a:t>각 모듈의 하위 모듈</a:t>
            </a:r>
            <a:r>
              <a:rPr kumimoji="1" lang="en-US" altLang="ko-KR" sz="3200" dirty="0"/>
              <a:t>(Sub-module)</a:t>
            </a:r>
          </a:p>
          <a:p>
            <a:pPr lvl="1">
              <a:lnSpc>
                <a:spcPct val="150000"/>
              </a:lnSpc>
            </a:pPr>
            <a:r>
              <a:rPr kumimoji="1" lang="en-US" altLang="ko-KR" sz="3200" dirty="0"/>
              <a:t>L1</a:t>
            </a:r>
            <a:r>
              <a:rPr kumimoji="1" lang="ko-KR" altLang="en-US" sz="3200" dirty="0"/>
              <a:t> 내의 기능적 단계들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en-US" altLang="ko-KR" sz="3600" dirty="0"/>
              <a:t>L3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3200" dirty="0"/>
              <a:t>실제 연산 및 작업을 수행하는 최소 단위로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연산자 레벨</a:t>
            </a:r>
            <a:r>
              <a:rPr kumimoji="1" lang="en-US" altLang="ko-KR" sz="3200" dirty="0"/>
              <a:t>(Operator)</a:t>
            </a:r>
            <a:r>
              <a:rPr kumimoji="1" lang="ko-KR" altLang="en-US" sz="3200" dirty="0"/>
              <a:t>이라고도 정의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133969-345D-274D-9A2B-9DD3EB0E4B8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Modular RAG 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00787C-0114-4AD6-1942-27AD62BA969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B81241-8A95-8CC6-0C0D-FF717E9F4E9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389827E-9C5F-C814-1522-A8B41993B4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144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95400-653A-53F5-F641-5EDDEB696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E8E497-9D75-D688-9345-79F04C8B0CD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FDF37F-AC3C-45FE-E546-F7D08462FD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3085" y="1609344"/>
            <a:ext cx="15122987" cy="79291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Indexing module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L2 &amp; L3</a:t>
            </a:r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데이터 </a:t>
            </a:r>
            <a:r>
              <a:rPr kumimoji="1" lang="ko-KR" altLang="en-US" sz="3600" dirty="0" err="1"/>
              <a:t>전처리</a:t>
            </a:r>
            <a:r>
              <a:rPr kumimoji="1" lang="ko-KR" altLang="en-US" sz="3600" dirty="0"/>
              <a:t> 및 추출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ko-KR" altLang="en-US" sz="3200" dirty="0"/>
              <a:t>정제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토큰화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정규화</a:t>
            </a:r>
            <a:r>
              <a:rPr kumimoji="1" lang="en-US" altLang="ko-KR" sz="3200" dirty="0"/>
              <a:t>, Chunking</a:t>
            </a:r>
          </a:p>
          <a:p>
            <a:pPr>
              <a:lnSpc>
                <a:spcPct val="150000"/>
              </a:lnSpc>
            </a:pPr>
            <a:r>
              <a:rPr kumimoji="1" lang="ko-KR" altLang="en-US" sz="3600" dirty="0" err="1"/>
              <a:t>임베딩</a:t>
            </a:r>
            <a:r>
              <a:rPr kumimoji="1" lang="ko-KR" altLang="en-US" sz="3600" dirty="0"/>
              <a:t> 생성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en-US" altLang="ko-KR" sz="3200" dirty="0"/>
              <a:t>TF-IDF, BM25, Sentence transformer</a:t>
            </a:r>
          </a:p>
          <a:p>
            <a:pPr>
              <a:lnSpc>
                <a:spcPct val="150000"/>
              </a:lnSpc>
            </a:pPr>
            <a:r>
              <a:rPr kumimoji="1" lang="en-US" altLang="ko-KR" sz="3600" dirty="0"/>
              <a:t>Index </a:t>
            </a:r>
            <a:r>
              <a:rPr kumimoji="1" lang="ko-KR" altLang="en-US" sz="3600" dirty="0"/>
              <a:t>생성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en-US" altLang="ko-KR" sz="3200" dirty="0"/>
              <a:t>Inverted </a:t>
            </a:r>
            <a:r>
              <a:rPr kumimoji="1" lang="en-US" altLang="ko-KR" sz="3200" dirty="0" err="1"/>
              <a:t>idx</a:t>
            </a:r>
            <a:r>
              <a:rPr kumimoji="1" lang="en-US" altLang="ko-KR" sz="3200" dirty="0"/>
              <a:t> </a:t>
            </a:r>
            <a:r>
              <a:rPr kumimoji="1" lang="ko-KR" altLang="en-US" sz="3200" dirty="0"/>
              <a:t>구축</a:t>
            </a:r>
            <a:r>
              <a:rPr kumimoji="1" lang="en-US" altLang="ko-KR" sz="3200" dirty="0"/>
              <a:t>, Index </a:t>
            </a:r>
            <a:r>
              <a:rPr kumimoji="1" lang="ko-KR" altLang="en-US" sz="3200" dirty="0"/>
              <a:t>계층화</a:t>
            </a:r>
            <a:r>
              <a:rPr kumimoji="1" lang="en-US" altLang="ko-KR" sz="3200" dirty="0"/>
              <a:t>, Index</a:t>
            </a:r>
            <a:r>
              <a:rPr kumimoji="1" lang="ko-KR" altLang="en-US" sz="3200" dirty="0"/>
              <a:t> 최적화 알고리즘 구축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데이터 저장 및 관리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en-US" altLang="ko-KR" sz="3200" dirty="0"/>
              <a:t>Vector DB </a:t>
            </a:r>
            <a:r>
              <a:rPr kumimoji="1" lang="ko-KR" altLang="en-US" sz="3200" dirty="0"/>
              <a:t>구축</a:t>
            </a:r>
            <a:r>
              <a:rPr kumimoji="1" lang="en-US" altLang="ko-KR" sz="3200" dirty="0"/>
              <a:t>, DB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caching, DB </a:t>
            </a:r>
            <a:r>
              <a:rPr kumimoji="1" lang="ko-KR" altLang="en-US" sz="3200" dirty="0"/>
              <a:t>구조화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업데이트</a:t>
            </a:r>
            <a:endParaRPr kumimoji="1" lang="en-US" altLang="ko-KR" sz="3200" dirty="0"/>
          </a:p>
          <a:p>
            <a:pPr lvl="1">
              <a:lnSpc>
                <a:spcPct val="150000"/>
              </a:lnSpc>
            </a:pP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2D8C8A-B9D9-688A-EBB5-481D4F703A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Modules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C9C8F3-83D7-04BD-9209-E9A2B50DFC4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C88C3A-5B0D-50B4-76C9-BBCE611CCFD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959D797-9E76-2F5B-92C1-666007E44FE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8C59D4-A91A-CFF0-CF65-DFB15DB6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072" y="1609344"/>
            <a:ext cx="4198143" cy="839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47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B48DE-DAC1-C26A-A62B-AB0E27FFA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78F9E89-8AF6-B433-086A-6E2CA1C661E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967ED0-A65F-37B8-57CF-E5EC50AEDC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3085" y="1609344"/>
            <a:ext cx="15295659" cy="79291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Pre-retrieval module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L2 &amp; L3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Query </a:t>
            </a:r>
            <a:r>
              <a:rPr kumimoji="1" lang="ko-KR" altLang="en-US" dirty="0"/>
              <a:t>분석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의도 분류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키워드 추출 알고리즘</a:t>
            </a:r>
            <a:r>
              <a:rPr kumimoji="1" lang="en-US" altLang="ko-KR" dirty="0"/>
              <a:t>, </a:t>
            </a:r>
            <a:r>
              <a:rPr kumimoji="1" lang="ko-KR" altLang="en-US" dirty="0"/>
              <a:t>구문 트리 기반 분석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Query </a:t>
            </a:r>
            <a:r>
              <a:rPr kumimoji="1" lang="ko-KR" altLang="en-US" dirty="0"/>
              <a:t>재작성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LLM </a:t>
            </a:r>
            <a:r>
              <a:rPr kumimoji="1" lang="ko-KR" altLang="en-US" dirty="0"/>
              <a:t>기반 </a:t>
            </a:r>
            <a:r>
              <a:rPr kumimoji="1" lang="en-US" altLang="ko-KR" dirty="0"/>
              <a:t>Query paraphrasing, </a:t>
            </a:r>
            <a:r>
              <a:rPr kumimoji="1" lang="en-US" altLang="ko-KR" dirty="0" err="1"/>
              <a:t>HyDE</a:t>
            </a:r>
            <a:r>
              <a:rPr kumimoji="1" lang="en-US" altLang="ko-KR" dirty="0"/>
              <a:t>, </a:t>
            </a:r>
            <a:r>
              <a:rPr kumimoji="1" lang="ko-KR" altLang="en-US" dirty="0"/>
              <a:t>구조 재조정 및 유의어 </a:t>
            </a:r>
            <a:r>
              <a:rPr kumimoji="1" lang="ko-KR" altLang="en-US" dirty="0" err="1"/>
              <a:t>대체기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/>
              <a:t>Graph DB(Cypher), RDB(SQL) </a:t>
            </a:r>
            <a:r>
              <a:rPr kumimoji="1" lang="ko-KR" altLang="en-US" dirty="0"/>
              <a:t>검색을 위한 쿼리 생성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Query </a:t>
            </a:r>
            <a:r>
              <a:rPr kumimoji="1" lang="ko-KR" altLang="en-US" dirty="0"/>
              <a:t>확장</a:t>
            </a:r>
            <a:r>
              <a:rPr kumimoji="1" lang="en-US" altLang="ko-KR" dirty="0"/>
              <a:t>(Multi-querying)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동의어 확장 모듈</a:t>
            </a:r>
            <a:r>
              <a:rPr kumimoji="1" lang="en-US" altLang="ko-KR" dirty="0"/>
              <a:t>, Context </a:t>
            </a:r>
            <a:r>
              <a:rPr kumimoji="1" lang="ko-KR" altLang="en-US" dirty="0"/>
              <a:t>기반 </a:t>
            </a:r>
            <a:r>
              <a:rPr kumimoji="1" lang="en-US" altLang="ko-KR" dirty="0"/>
              <a:t>Query </a:t>
            </a:r>
            <a:r>
              <a:rPr kumimoji="1" lang="ko-KR" altLang="en-US" dirty="0"/>
              <a:t>확장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81493-5EBB-E7E4-AADA-785A476A75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Modules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364EA-1A14-0E1E-204B-B983AFED2B1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3F30DF1-AC67-EFF5-F414-69398CA3E66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CA74A2A-16CC-320B-FFF4-6182AD637C1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67056A-033D-6267-3C1B-0C70661C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744" y="1609344"/>
            <a:ext cx="4025471" cy="84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95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4631B-BCE1-80A5-1D92-02A75AD2A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024D7A-37C1-A345-DDDC-CA0A07D6FB3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F1F9D-1CE4-9CBA-4EF0-B27EB57F7D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3085" y="1609344"/>
            <a:ext cx="15295659" cy="79291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Retrieval module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L2 &amp; L3</a:t>
            </a:r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기본 검색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en-US" altLang="ko-KR" sz="3200" dirty="0"/>
              <a:t>BM25 score </a:t>
            </a:r>
            <a:r>
              <a:rPr kumimoji="1" lang="ko-KR" altLang="en-US" sz="3200" dirty="0"/>
              <a:t>계산기</a:t>
            </a:r>
            <a:r>
              <a:rPr kumimoji="1" lang="en-US" altLang="ko-KR" sz="3200" dirty="0"/>
              <a:t>, Inverted </a:t>
            </a:r>
            <a:r>
              <a:rPr kumimoji="1" lang="en-US" altLang="ko-KR" sz="3200" dirty="0" err="1"/>
              <a:t>idx</a:t>
            </a:r>
            <a:r>
              <a:rPr kumimoji="1" lang="en-US" altLang="ko-KR" sz="3200" dirty="0"/>
              <a:t> </a:t>
            </a:r>
            <a:r>
              <a:rPr kumimoji="1" lang="ko-KR" altLang="en-US" sz="3200" dirty="0"/>
              <a:t>검색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키워드 매칭 모듈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유사도 기반 검색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en-US" altLang="ko-KR" sz="3200" dirty="0"/>
              <a:t>Cosine, L2 distance, MMR, KNN</a:t>
            </a:r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다중 검색 모듈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ko-KR" altLang="en-US" sz="3200" dirty="0"/>
              <a:t>검색 전략 </a:t>
            </a:r>
            <a:r>
              <a:rPr kumimoji="1" lang="ko-KR" altLang="en-US" sz="3200" dirty="0" err="1"/>
              <a:t>선택기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병렬 검색 실행 모듈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결과 병합 모듈</a:t>
            </a:r>
            <a:endParaRPr kumimoji="1" lang="en-US" altLang="ko-KR" sz="32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F3ACB1-0696-2F78-D3A1-7428B717BC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Modules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970ACD-C545-791A-79DE-B0AA12E603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7BAD207-E13B-9B76-50BC-BBA27EF0512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CB9C76D-247C-8CF4-38C4-F9228C61891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B6A00F-6CFB-EEDF-235B-90B0EF35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743" y="1609344"/>
            <a:ext cx="4159529" cy="79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6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F9C0D-FB26-F6B0-1439-41FF09ADE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68FCEE-AE68-3B9B-610F-9A1815D1A3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DF875F-32C0-7E9E-492D-893751977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3085" y="1609344"/>
            <a:ext cx="15295659" cy="79291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Post-retrieval module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L2 &amp; L3</a:t>
            </a:r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결과 필터링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ko-KR" altLang="en-US" sz="3200" dirty="0"/>
              <a:t>노이즈 제거 필터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유사도 </a:t>
            </a:r>
            <a:r>
              <a:rPr kumimoji="1" lang="en-US" altLang="ko-KR" sz="3200" dirty="0"/>
              <a:t>Threshold </a:t>
            </a:r>
            <a:r>
              <a:rPr kumimoji="1" lang="ko-KR" altLang="en-US" sz="3200" dirty="0"/>
              <a:t>필터링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스팸 검출 모듈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결과 재정렬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en-US" altLang="ko-KR" sz="3200" dirty="0"/>
              <a:t>Reranking</a:t>
            </a:r>
            <a:r>
              <a:rPr kumimoji="1" lang="ko-KR" altLang="en-US" sz="3200" dirty="0"/>
              <a:t> 알고리즘</a:t>
            </a:r>
            <a:r>
              <a:rPr kumimoji="1" lang="en-US" altLang="ko-KR" sz="3200" dirty="0"/>
              <a:t>, Alignment </a:t>
            </a:r>
            <a:r>
              <a:rPr kumimoji="1" lang="ko-KR" altLang="en-US" sz="3200" dirty="0"/>
              <a:t>함수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사용자 피드백 반영 모듈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결과 요약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ko-KR" altLang="en-US" sz="3200" dirty="0" err="1"/>
              <a:t>추출적</a:t>
            </a:r>
            <a:r>
              <a:rPr kumimoji="1" lang="ko-KR" altLang="en-US" sz="3200" dirty="0"/>
              <a:t> 요약 모듈</a:t>
            </a:r>
            <a:r>
              <a:rPr kumimoji="1" lang="en-US" altLang="ko-KR" sz="3200" dirty="0"/>
              <a:t>(Parameter-less), </a:t>
            </a:r>
            <a:r>
              <a:rPr kumimoji="1" lang="ko-KR" altLang="en-US" sz="3200" dirty="0" err="1"/>
              <a:t>생성적</a:t>
            </a:r>
            <a:r>
              <a:rPr kumimoji="1" lang="ko-KR" altLang="en-US" sz="3200" dirty="0"/>
              <a:t> 요약 모듈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문단 요약 알고리즘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결과 평가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en-US" altLang="ko-KR" sz="3200" dirty="0"/>
              <a:t>Context recall/precision </a:t>
            </a:r>
            <a:r>
              <a:rPr kumimoji="1" lang="ko-KR" altLang="en-US" sz="3200" dirty="0"/>
              <a:t>평가 모듈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사용자 만족도 피드백 분석 모듈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DA040B-01E2-46A9-41F3-9B718F335C6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Modules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334387-CE7D-AAFE-BB93-433926713FB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A0A1A64-9264-4B5F-DC93-60F7831F687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81CC0A6-7805-12EE-10F1-E6BBE7A0E66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987025-4E5D-0F0C-D024-589EBE10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745" y="1609345"/>
            <a:ext cx="3789618" cy="98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47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C3138-17A6-3957-577A-762C694ED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4ABF5FF-3981-9E5F-87C1-6CC6DFD32C2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5B742F-4DEF-49B8-3D96-A0A0EFB845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3085" y="1609344"/>
            <a:ext cx="15295659" cy="792910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Generation module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L2 &amp; L3</a:t>
            </a:r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입력 설계 및 제어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en-US" altLang="ko-KR" sz="3200" dirty="0"/>
              <a:t>Prompt template </a:t>
            </a:r>
            <a:r>
              <a:rPr kumimoji="1" lang="ko-KR" altLang="en-US" sz="3200" dirty="0"/>
              <a:t>생성</a:t>
            </a:r>
            <a:r>
              <a:rPr kumimoji="1" lang="en-US" altLang="ko-KR" sz="3200" dirty="0"/>
              <a:t>, LLM API</a:t>
            </a:r>
            <a:r>
              <a:rPr kumimoji="1" lang="ko-KR" altLang="en-US" sz="3200" dirty="0"/>
              <a:t> 호출 모듈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응답 캐시 관리 모듈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후처리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ko-KR" altLang="en-US" sz="3200" dirty="0"/>
              <a:t>문법 교정 모듈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텍스트 정제 함수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포맷</a:t>
            </a:r>
            <a:r>
              <a:rPr kumimoji="1" lang="en-US" altLang="ko-KR" sz="3200" dirty="0"/>
              <a:t>(Markdown </a:t>
            </a:r>
            <a:r>
              <a:rPr kumimoji="1" lang="ko-KR" altLang="en-US" sz="3200" dirty="0"/>
              <a:t>등</a:t>
            </a:r>
            <a:r>
              <a:rPr kumimoji="1" lang="en-US" altLang="ko-KR" sz="3200" dirty="0"/>
              <a:t>)</a:t>
            </a:r>
            <a:r>
              <a:rPr kumimoji="1" lang="ko-KR" altLang="en-US" sz="3200" dirty="0"/>
              <a:t> 변환 도구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검증 및 피드백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ko-KR" altLang="en-US" sz="3200" dirty="0"/>
              <a:t>결과 평가 자동화 모듈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재생성 </a:t>
            </a:r>
            <a:r>
              <a:rPr kumimoji="1" lang="en-US" altLang="ko-KR" sz="3200" dirty="0"/>
              <a:t>Trigger, </a:t>
            </a:r>
            <a:r>
              <a:rPr kumimoji="1" lang="ko-KR" altLang="en-US" sz="3200" dirty="0"/>
              <a:t>외부 지식 기반 </a:t>
            </a:r>
            <a:r>
              <a:rPr kumimoji="1" lang="ko-KR" altLang="en-US" sz="3200" dirty="0" err="1"/>
              <a:t>검증기</a:t>
            </a:r>
            <a:endParaRPr kumimoji="1"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8D4953-29C4-F3FB-8CF7-9F0742843A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Modules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52CB93-76AF-6526-4603-802599E415B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BF4DD5F-8C00-1337-EBDB-A1665926CEA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4AB6024-F9BC-B063-8E1D-BEA46C4A12C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D9833B-1CCB-E316-F9C0-727714582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743" y="1609344"/>
            <a:ext cx="4025471" cy="881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47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9F99F-45F5-007F-D88C-69E1C2447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7E3DCE8-0E31-5CB3-BFEA-4FF8377BBE8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41259-8324-62D2-B05C-7304839A05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Orchestration module</a:t>
            </a:r>
          </a:p>
          <a:p>
            <a:pPr>
              <a:lnSpc>
                <a:spcPct val="150000"/>
              </a:lnSpc>
            </a:pPr>
            <a:r>
              <a:rPr kumimoji="1" lang="en-US" altLang="ko-KR" sz="3600" dirty="0"/>
              <a:t>Prompt, context</a:t>
            </a:r>
            <a:r>
              <a:rPr kumimoji="1" lang="ko-KR" altLang="en-US" sz="3600" dirty="0"/>
              <a:t> 및 결과들에 대한 흐름과 이에 대한 제어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동적인 프로세싱을 담당</a:t>
            </a:r>
            <a:endParaRPr kumimoji="1" lang="en-US" altLang="ko-KR" sz="3600" dirty="0"/>
          </a:p>
          <a:p>
            <a:pPr>
              <a:lnSpc>
                <a:spcPct val="150000"/>
              </a:lnSpc>
            </a:pPr>
            <a:r>
              <a:rPr kumimoji="1" lang="en-US" altLang="ko-KR" sz="3600" dirty="0"/>
              <a:t>Iterative retrieval</a:t>
            </a:r>
          </a:p>
          <a:p>
            <a:pPr lvl="1">
              <a:lnSpc>
                <a:spcPct val="150000"/>
              </a:lnSpc>
            </a:pPr>
            <a:r>
              <a:rPr lang="ko-KR" altLang="en-US" sz="3200" dirty="0"/>
              <a:t>질문이 충분히 </a:t>
            </a:r>
            <a:r>
              <a:rPr lang="ko-KR" altLang="en-US" sz="3200" dirty="0" err="1"/>
              <a:t>답변되지</a:t>
            </a:r>
            <a:r>
              <a:rPr lang="ko-KR" altLang="en-US" sz="3200" dirty="0"/>
              <a:t> 않았다고 판단되면 이전 응답을 바탕으로 새로운 질의를 생성하여 다시 검색</a:t>
            </a:r>
          </a:p>
          <a:p>
            <a:pPr>
              <a:lnSpc>
                <a:spcPct val="150000"/>
              </a:lnSpc>
            </a:pPr>
            <a:r>
              <a:rPr kumimoji="1" lang="en-US" altLang="ko-KR" sz="3600" dirty="0"/>
              <a:t>Adaptive RAG</a:t>
            </a:r>
          </a:p>
          <a:p>
            <a:pPr lvl="1">
              <a:lnSpc>
                <a:spcPct val="150000"/>
              </a:lnSpc>
            </a:pPr>
            <a:r>
              <a:rPr lang="ko-KR" altLang="en-US" sz="3200" dirty="0"/>
              <a:t>충분한 정보를 모을 때까지 루프를 돌거나 웹 검색 등 기타 도구를 활용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이러한 동적인 제어를 정의 및 관리하기 위하여 </a:t>
            </a:r>
            <a:r>
              <a:rPr kumimoji="1" lang="en-US" altLang="ko-KR" sz="3600" dirty="0"/>
              <a:t>RAG </a:t>
            </a:r>
            <a:r>
              <a:rPr kumimoji="1" lang="ko-KR" altLang="en-US" sz="3600" dirty="0"/>
              <a:t>시스템에서 관찰되는 흐름 패턴을 분류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463D5-2914-A99F-F0CF-33407F45F7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Modules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8DF7B9-A57F-8F22-065F-4D04C92697B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3A759F9-51E4-B7D4-F09D-35CB2491FE6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06701E5-F191-737B-B4F9-6E2780EE68E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E4C96D-B313-C1C5-0EAB-4D299227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7970423"/>
            <a:ext cx="14230350" cy="26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72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D4E5D-C502-45BF-1CAD-E3535EBFB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823DC8-6A83-3002-8B4B-E8DA1306278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16CBA8-3B09-B976-5972-47D9AE8B7B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>
                <a:solidFill>
                  <a:srgbClr val="9567FF"/>
                </a:solidFill>
              </a:rPr>
              <a:t>RAG </a:t>
            </a:r>
            <a:r>
              <a:rPr kumimoji="1" lang="ko-KR" altLang="en-US" dirty="0">
                <a:solidFill>
                  <a:srgbClr val="9567FF"/>
                </a:solidFill>
              </a:rPr>
              <a:t>시스템에서 관찰되는 흐름 패턴의 분류</a:t>
            </a:r>
            <a:endParaRPr kumimoji="1" lang="en-US" altLang="ko-KR" dirty="0">
              <a:solidFill>
                <a:srgbClr val="9567F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선형</a:t>
            </a:r>
            <a:r>
              <a:rPr kumimoji="1" lang="en-US" altLang="ko-KR" sz="3600" dirty="0"/>
              <a:t>(Sequential)</a:t>
            </a:r>
            <a:r>
              <a:rPr kumimoji="1" lang="ko-KR" altLang="en-US" sz="3600" dirty="0"/>
              <a:t> 패턴</a:t>
            </a:r>
            <a:endParaRPr kumimoji="1" lang="en-US" altLang="ko-KR" sz="3600" dirty="0"/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조건부</a:t>
            </a:r>
            <a:r>
              <a:rPr kumimoji="1" lang="en-US" altLang="ko-KR" sz="3600" dirty="0"/>
              <a:t>(Conditional)</a:t>
            </a:r>
            <a:r>
              <a:rPr kumimoji="1" lang="ko-KR" altLang="en-US" sz="3600" dirty="0"/>
              <a:t> 패턴</a:t>
            </a:r>
            <a:r>
              <a:rPr kumimoji="1" lang="en-US" altLang="ko-KR" sz="3600" dirty="0"/>
              <a:t>: Router</a:t>
            </a:r>
            <a:r>
              <a:rPr kumimoji="1" lang="ko-KR" altLang="en-US" sz="3600" dirty="0"/>
              <a:t> 함수</a:t>
            </a:r>
            <a:r>
              <a:rPr kumimoji="1" lang="en-US" altLang="ko-KR" sz="3600" dirty="0"/>
              <a:t>(</a:t>
            </a:r>
            <a:r>
              <a:rPr kumimoji="1" lang="ko-KR" altLang="en-US" sz="3600" dirty="0"/>
              <a:t>모델</a:t>
            </a:r>
            <a:r>
              <a:rPr kumimoji="1" lang="en-US" altLang="ko-KR" sz="3600" dirty="0"/>
              <a:t>)</a:t>
            </a:r>
            <a:r>
              <a:rPr kumimoji="1" lang="ko-KR" altLang="en-US" sz="3600" dirty="0" err="1"/>
              <a:t>를</a:t>
            </a:r>
            <a:r>
              <a:rPr kumimoji="1" lang="ko-KR" altLang="en-US" sz="3600" dirty="0"/>
              <a:t> 통해 조건에 따라 다른 모듈 경로를 선택 및 실행</a:t>
            </a:r>
            <a:endParaRPr kumimoji="1" lang="en-US" altLang="ko-KR" sz="3600" dirty="0"/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분기</a:t>
            </a:r>
            <a:r>
              <a:rPr kumimoji="1" lang="en-US" altLang="ko-KR" sz="3600" dirty="0"/>
              <a:t>(Branching)</a:t>
            </a:r>
            <a:r>
              <a:rPr kumimoji="1" lang="ko-KR" altLang="en-US" sz="3600" dirty="0"/>
              <a:t> 패턴</a:t>
            </a:r>
            <a:r>
              <a:rPr kumimoji="1" lang="en-US" altLang="ko-KR" sz="3600" dirty="0"/>
              <a:t>: </a:t>
            </a:r>
            <a:r>
              <a:rPr kumimoji="1" lang="ko-KR" altLang="en-US" sz="3600" dirty="0"/>
              <a:t>다양성 향상 및 효율 증진을 위하여 병렬 수행 및 병합</a:t>
            </a:r>
            <a:r>
              <a:rPr kumimoji="1" lang="en-US" altLang="ko-KR" sz="3600" dirty="0"/>
              <a:t>(Fan-out/fan-in)</a:t>
            </a:r>
          </a:p>
          <a:p>
            <a:pPr>
              <a:lnSpc>
                <a:spcPct val="150000"/>
              </a:lnSpc>
            </a:pPr>
            <a:r>
              <a:rPr kumimoji="1" lang="ko-KR" altLang="en-US" sz="3600" dirty="0"/>
              <a:t>반복</a:t>
            </a:r>
            <a:r>
              <a:rPr kumimoji="1" lang="en-US" altLang="ko-KR" sz="3600" dirty="0"/>
              <a:t>(Loop)</a:t>
            </a:r>
            <a:r>
              <a:rPr kumimoji="1" lang="ko-KR" altLang="en-US" sz="3600" dirty="0"/>
              <a:t> 패턴</a:t>
            </a:r>
            <a:r>
              <a:rPr kumimoji="1" lang="en-US" altLang="ko-KR" sz="3600" dirty="0"/>
              <a:t>: </a:t>
            </a:r>
            <a:r>
              <a:rPr kumimoji="1" lang="ko-KR" altLang="en-US" sz="3600" dirty="0"/>
              <a:t>조건을 만족할 때까지 특정 작업을 반복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C6F433-21A7-F7B6-39DC-AC9805A23DB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Modules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0177E3-11E5-AC39-3B7A-15C8412C100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B02D1E8-3713-A443-FEC9-2D939290785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01920DC-8D48-0E30-9846-59A1C30FBCC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571C72-BDC7-397A-EF17-C447B7D8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3" y="6421368"/>
            <a:ext cx="7233289" cy="1334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D9BFAA-2FED-A38C-4770-007E2276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3" y="7756267"/>
            <a:ext cx="7233289" cy="2884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2CBC23-8BD1-0929-2043-F924CFF3F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866" y="6421368"/>
            <a:ext cx="7233289" cy="23414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CF3ADB-A4DA-F64A-D705-F6349AD43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866" y="8810189"/>
            <a:ext cx="7233289" cy="15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0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F5053-2545-127C-1D46-404574F10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1EDA3E3-F08E-67BF-0F18-8DFF471814D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2ECE69-F5CF-483D-12CA-B8A6E17B58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 err="1"/>
              <a:t>Langchain</a:t>
            </a:r>
            <a:r>
              <a:rPr kumimoji="1" lang="ko-KR" altLang="en-US" dirty="0"/>
              <a:t>의 한계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3600" dirty="0" err="1"/>
              <a:t>Langchain</a:t>
            </a:r>
            <a:r>
              <a:rPr kumimoji="1" lang="ko-KR" altLang="en-US" sz="3600" dirty="0"/>
              <a:t>은 </a:t>
            </a:r>
            <a:r>
              <a:rPr kumimoji="1" lang="ko-KR" altLang="en-US" sz="3600" dirty="0">
                <a:solidFill>
                  <a:srgbClr val="B08AFF"/>
                </a:solidFill>
              </a:rPr>
              <a:t>선형</a:t>
            </a:r>
            <a:r>
              <a:rPr kumimoji="1" lang="en-US" altLang="ko-KR" sz="3600" dirty="0">
                <a:solidFill>
                  <a:srgbClr val="B08AFF"/>
                </a:solidFill>
              </a:rPr>
              <a:t>(Chain) </a:t>
            </a:r>
            <a:r>
              <a:rPr kumimoji="1" lang="ko-KR" altLang="en-US" sz="3600" dirty="0">
                <a:solidFill>
                  <a:srgbClr val="B08AFF"/>
                </a:solidFill>
              </a:rPr>
              <a:t>구조만</a:t>
            </a:r>
            <a:r>
              <a:rPr kumimoji="1" lang="ko-KR" altLang="en-US" sz="3600" dirty="0"/>
              <a:t> 구현할 수 있으므로</a:t>
            </a:r>
            <a:r>
              <a:rPr kumimoji="1" lang="en-US" altLang="ko-KR" sz="3600" dirty="0"/>
              <a:t>, </a:t>
            </a:r>
            <a:r>
              <a:rPr kumimoji="1" lang="ko-KR" altLang="en-US" sz="3600" dirty="0"/>
              <a:t>아래 구조는 별도의 로직이 필요</a:t>
            </a:r>
            <a:endParaRPr kumimoji="1" lang="en-US" altLang="ko-KR" sz="3600" dirty="0"/>
          </a:p>
          <a:p>
            <a:pPr lvl="1">
              <a:lnSpc>
                <a:spcPct val="150000"/>
              </a:lnSpc>
            </a:pPr>
            <a:r>
              <a:rPr kumimoji="1" lang="ko-KR" altLang="en-US" sz="3200" dirty="0"/>
              <a:t>조건부 패턴</a:t>
            </a:r>
            <a:r>
              <a:rPr kumimoji="1" lang="en-US" altLang="ko-KR" sz="3200" dirty="0"/>
              <a:t>: Routing</a:t>
            </a:r>
            <a:r>
              <a:rPr kumimoji="1" lang="ko-KR" altLang="en-US" sz="3200" dirty="0"/>
              <a:t>을 통한 외부 데이터 검색 모듈</a:t>
            </a:r>
            <a:r>
              <a:rPr kumimoji="1" lang="en-US" altLang="ko-KR" sz="3200" dirty="0"/>
              <a:t>, </a:t>
            </a:r>
            <a:r>
              <a:rPr kumimoji="1" lang="ko-KR" altLang="en-US" sz="3200" dirty="0"/>
              <a:t>답변 평가 모듈 등에 필요</a:t>
            </a:r>
            <a:endParaRPr kumimoji="1" lang="en-US" altLang="ko-KR" sz="3200" dirty="0"/>
          </a:p>
          <a:p>
            <a:pPr lvl="1">
              <a:lnSpc>
                <a:spcPct val="150000"/>
              </a:lnSpc>
            </a:pPr>
            <a:r>
              <a:rPr kumimoji="1" lang="ko-KR" altLang="en-US" sz="3200" dirty="0"/>
              <a:t>분기 패턴</a:t>
            </a:r>
            <a:r>
              <a:rPr kumimoji="1" lang="en-US" altLang="ko-KR" sz="3200" dirty="0"/>
              <a:t>: Hybrid searching, </a:t>
            </a:r>
            <a:r>
              <a:rPr kumimoji="1" lang="en-US" altLang="ko-KR" sz="3200" dirty="0" err="1"/>
              <a:t>HyDE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Multi-querying </a:t>
            </a:r>
            <a:r>
              <a:rPr kumimoji="1" lang="ko-KR" altLang="en-US" sz="3200" dirty="0"/>
              <a:t>모듈 등에 필요</a:t>
            </a:r>
            <a:endParaRPr kumimoji="1" lang="en-US" altLang="ko-KR" sz="3200" dirty="0"/>
          </a:p>
          <a:p>
            <a:pPr lvl="1">
              <a:lnSpc>
                <a:spcPct val="150000"/>
              </a:lnSpc>
            </a:pPr>
            <a:r>
              <a:rPr kumimoji="1" lang="ko-KR" altLang="en-US" sz="3200" dirty="0"/>
              <a:t>반복 패턴</a:t>
            </a:r>
            <a:r>
              <a:rPr kumimoji="1" lang="en-US" altLang="ko-KR" sz="3200" dirty="0"/>
              <a:t>: </a:t>
            </a:r>
            <a:r>
              <a:rPr kumimoji="1" lang="ko-KR" altLang="en-US" sz="3200" dirty="0"/>
              <a:t>답변 재생성 모듈 등에 필요</a:t>
            </a:r>
            <a:endParaRPr kumimoji="1" lang="en-US" altLang="ko-KR" sz="3200" dirty="0"/>
          </a:p>
          <a:p>
            <a:pPr>
              <a:lnSpc>
                <a:spcPct val="150000"/>
              </a:lnSpc>
            </a:pPr>
            <a:r>
              <a:rPr kumimoji="1" lang="ko-KR" altLang="en-US" sz="3600" dirty="0">
                <a:solidFill>
                  <a:srgbClr val="9567FF"/>
                </a:solidFill>
              </a:rPr>
              <a:t>그래프 구조</a:t>
            </a:r>
            <a:r>
              <a:rPr kumimoji="1" lang="ko-KR" altLang="en-US" sz="3600" dirty="0"/>
              <a:t>를 통해 설계 가능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617965-C1D5-2D07-43A4-046F1B7E48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Modular RAG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AAAC12-78CF-A600-0BD5-A5F0674862B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CBBE6FE-87D6-3596-A9F6-E708FC5FABF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D00C0EA-42F7-F078-AF95-EAD29F0BC4C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FE19FF-1DDD-62EB-9009-164A77CCB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3" y="7756267"/>
            <a:ext cx="7233289" cy="28849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EF7314-757C-77D3-1D8A-CEBBCC63A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866" y="6421368"/>
            <a:ext cx="7233289" cy="23414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FF81676-00AB-F434-DD73-76304039F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866" y="8810189"/>
            <a:ext cx="7233289" cy="15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3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B1A42-EF08-8951-3BA4-98143779C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732B21-8B60-C215-BCAA-4971DC749E8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python.langchain.com</a:t>
            </a:r>
            <a:r>
              <a:rPr kumimoji="1" lang="en" altLang="ko-KR" dirty="0"/>
              <a:t>/docs/concepts/</a:t>
            </a:r>
            <a:r>
              <a:rPr kumimoji="1" lang="en" altLang="ko-KR" dirty="0" err="1"/>
              <a:t>tool_calling</a:t>
            </a:r>
            <a:r>
              <a:rPr kumimoji="1" lang="en" altLang="ko-KR" dirty="0"/>
              <a:t>/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26C806-A404-063B-C2AB-79138BBB2C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Modular RAG</a:t>
            </a:r>
            <a:r>
              <a:rPr kumimoji="1" lang="ko-KR" altLang="en-US" dirty="0"/>
              <a:t>는 다양한 모듈을 실행할 수 있는 </a:t>
            </a:r>
            <a:r>
              <a:rPr kumimoji="1" lang="ko-KR" altLang="en-US" dirty="0">
                <a:solidFill>
                  <a:srgbClr val="B08AFF"/>
                </a:solidFill>
              </a:rPr>
              <a:t>도구</a:t>
            </a:r>
            <a:r>
              <a:rPr kumimoji="1" lang="ko-KR" altLang="en-US" dirty="0"/>
              <a:t>가 필요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벡터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에서 검색된 정보 뿐만 아니라 외부</a:t>
            </a:r>
            <a:r>
              <a:rPr kumimoji="1" lang="en-US" altLang="ko-KR" dirty="0"/>
              <a:t>(</a:t>
            </a:r>
            <a:r>
              <a:rPr kumimoji="1" lang="ko-KR" altLang="en-US" dirty="0"/>
              <a:t>웹페이지 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최신 정보 활용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벡터</a:t>
            </a:r>
            <a:r>
              <a:rPr kumimoji="1" lang="en-US" altLang="ko-KR" dirty="0"/>
              <a:t>DB </a:t>
            </a:r>
            <a:r>
              <a:rPr kumimoji="1" lang="ko-KR" altLang="en-US" dirty="0"/>
              <a:t>뿐만 아니라 </a:t>
            </a:r>
            <a:r>
              <a:rPr kumimoji="1" lang="en-US" altLang="ko-KR" dirty="0"/>
              <a:t>RDB, </a:t>
            </a:r>
            <a:r>
              <a:rPr kumimoji="1" lang="en-US" altLang="ko-KR" dirty="0" err="1"/>
              <a:t>GraphDB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 답변 수행</a:t>
            </a:r>
            <a:r>
              <a:rPr kumimoji="1" lang="en-US" altLang="ko-KR" dirty="0"/>
              <a:t> </a:t>
            </a:r>
            <a:r>
              <a:rPr kumimoji="1" lang="ko-KR" altLang="en-US" dirty="0"/>
              <a:t>필요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경우에 따라 </a:t>
            </a:r>
            <a:r>
              <a:rPr kumimoji="1" lang="en-US" altLang="ko-KR" dirty="0"/>
              <a:t>LLM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의해 생성된 코드 실행 기능 필요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LLM</a:t>
            </a:r>
            <a:r>
              <a:rPr kumimoji="1" lang="ko-KR" altLang="en-US" dirty="0"/>
              <a:t>이 도구를 선택할 수 있는 </a:t>
            </a:r>
            <a:r>
              <a:rPr kumimoji="1" lang="en-US" altLang="ko-KR" dirty="0">
                <a:solidFill>
                  <a:srgbClr val="9567FF"/>
                </a:solidFill>
              </a:rPr>
              <a:t>Tool calling </a:t>
            </a:r>
            <a:r>
              <a:rPr kumimoji="1" lang="ko-KR" altLang="en-US" dirty="0"/>
              <a:t>기능 필요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sz="36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A448C-19FC-8041-41FF-89BDD5BECAF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Modular RAG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9F10A3-E338-B0FB-66DE-64E3FDF5F2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144F703-DE05-17CC-BD60-FEEF3C91B94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9E2B5C8-21DA-AE5B-162D-2D5941EB75C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2050" name="Picture 2" descr="Conceptual overview of tool calling">
            <a:extLst>
              <a:ext uri="{FF2B5EF4-FFF2-40B4-BE49-F238E27FC236}">
                <a16:creationId xmlns:a16="http://schemas.microsoft.com/office/drawing/2014/main" id="{56AE012D-1507-AA1A-0D15-D013C344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665" y="6789918"/>
            <a:ext cx="8993970" cy="385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3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F86BE26-3E6A-C08B-B72C-E70C4370572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F8BB51-DAB2-ABA4-ACE5-C50F0AA35E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ko-KR" altLang="en-US" dirty="0"/>
              <a:t>모든 언어 모델은 세상을 확률로 판단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단어의 등장 순서와 관계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문장의 조립 및 사용 여부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정보를 학습</a:t>
            </a:r>
            <a:r>
              <a:rPr lang="en-US" altLang="ko-KR" dirty="0"/>
              <a:t>/</a:t>
            </a:r>
            <a:r>
              <a:rPr lang="ko-KR" altLang="en-US" dirty="0"/>
              <a:t>답변을 생성하는 과정에서 정확도가 떨어짐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확률론적 관점은 사실</a:t>
            </a:r>
            <a:r>
              <a:rPr lang="en-US" altLang="ko-KR" dirty="0"/>
              <a:t>/</a:t>
            </a:r>
            <a:r>
              <a:rPr lang="ko-KR" altLang="en-US" dirty="0"/>
              <a:t>등장을 구분하지 못함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모델이 사실적인 정보를 장담할 수 없음</a:t>
            </a:r>
          </a:p>
          <a:p>
            <a:pPr lvl="1" fontAlgn="base">
              <a:lnSpc>
                <a:spcPct val="150000"/>
              </a:lnSpc>
            </a:pPr>
            <a:r>
              <a:rPr lang="en-US" altLang="ko-KR" dirty="0"/>
              <a:t>Hallucination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현업에서 </a:t>
            </a:r>
            <a:r>
              <a:rPr lang="en-US" altLang="ko-KR" dirty="0"/>
              <a:t>LLM</a:t>
            </a:r>
            <a:r>
              <a:rPr lang="ko-KR" altLang="en-US" dirty="0"/>
              <a:t>을 사용하기 어려운 이유 중 가장 직접적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63CEEC-73B4-5B6B-FD31-5C7D0E5C29B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필요성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D643CA-5883-EDEB-DC51-9E15DF9742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DBF2EE-31B1-89EF-0528-FCC52441782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EE51357-6271-B763-2BD8-171A3731121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689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67986-507E-4628-17F7-B3C85DFD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7EDBAEB-6D1B-10C6-A0A2-86E699B41B9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62446-770C-A44F-B894-085A5186E2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Retrieval-Augmented Generation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검색 증강 생성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모델이 사실적인 데이터를 회수하고</a:t>
            </a:r>
            <a:r>
              <a:rPr lang="en-US" altLang="ko-KR" dirty="0"/>
              <a:t>(Retrieve)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이를 바탕으로 올바른 내용을 증강하여</a:t>
            </a:r>
            <a:r>
              <a:rPr lang="en-US" altLang="ko-KR" dirty="0"/>
              <a:t>(Augment)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신뢰할 수 있는 문장을 생성</a:t>
            </a:r>
            <a:r>
              <a:rPr lang="en-US" altLang="ko-KR" dirty="0"/>
              <a:t>(Generate)</a:t>
            </a:r>
            <a:r>
              <a:rPr lang="ko-KR" altLang="en-US" dirty="0"/>
              <a:t>하는 기술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모델이 학습한 데이터 </a:t>
            </a:r>
            <a:r>
              <a:rPr lang="en-US" altLang="ko-KR" dirty="0"/>
              <a:t>+ </a:t>
            </a:r>
            <a:r>
              <a:rPr lang="ko-KR" altLang="en-US" dirty="0"/>
              <a:t>외부 데이터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현 시점에서 가장 사용하기 좋은 기술</a:t>
            </a:r>
          </a:p>
          <a:p>
            <a:pPr lvl="2" fontAlgn="base">
              <a:lnSpc>
                <a:spcPct val="150000"/>
              </a:lnSpc>
            </a:pPr>
            <a:r>
              <a:rPr lang="ko-KR" altLang="en-US" dirty="0"/>
              <a:t>금전적</a:t>
            </a:r>
          </a:p>
          <a:p>
            <a:pPr lvl="2" fontAlgn="base">
              <a:lnSpc>
                <a:spcPct val="150000"/>
              </a:lnSpc>
            </a:pPr>
            <a:r>
              <a:rPr lang="ko-KR" altLang="en-US" dirty="0"/>
              <a:t>기술적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8C579B-9FED-80DC-190F-54B639F77E2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153D9B-30BE-4C9F-781D-E41CF93BCFA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807D947-ED47-3160-75B0-769C291917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80A85A9-9CA6-B4D5-DA2D-5398D9D2BEF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026" name="Picture 2" descr="how does rag work">
            <a:extLst>
              <a:ext uri="{FF2B5EF4-FFF2-40B4-BE49-F238E27FC236}">
                <a16:creationId xmlns:a16="http://schemas.microsoft.com/office/drawing/2014/main" id="{EE44C226-4E09-06F6-58A7-8A019032F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00" y="6195002"/>
            <a:ext cx="8458200" cy="46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61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3CC7B-1C2C-E811-19B0-C923C907D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116BD5-FDED-28A1-AA33-347866A6E58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9FEA8D-6E42-8D40-3B00-B9213A3FBC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ko-KR" altLang="en-US" dirty="0"/>
              <a:t>정보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정확한 정보를 검색 후 사용하므로</a:t>
            </a:r>
            <a:r>
              <a:rPr lang="en-US" altLang="ko-KR" dirty="0"/>
              <a:t>, </a:t>
            </a:r>
            <a:r>
              <a:rPr lang="ko-KR" altLang="en-US" dirty="0"/>
              <a:t>데이터만 충분하다면 신뢰도 높음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외부 지식을 문서화할 경우 빠르게 지식 추가 가능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소리</a:t>
            </a:r>
            <a:r>
              <a:rPr lang="en-US" altLang="ko-KR" dirty="0"/>
              <a:t>, </a:t>
            </a:r>
            <a:r>
              <a:rPr lang="ko-KR" altLang="en-US" dirty="0"/>
              <a:t>테이블 등 다양한 양식의 데이터를 혼합하여 검색 가능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학습 및 추론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모델 학습이 전혀 필요 없음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벡터 </a:t>
            </a:r>
            <a:r>
              <a:rPr lang="en-US" altLang="ko-KR" dirty="0"/>
              <a:t>DB</a:t>
            </a:r>
            <a:r>
              <a:rPr lang="ko-KR" altLang="en-US" dirty="0"/>
              <a:t>를 클라우드</a:t>
            </a:r>
            <a:r>
              <a:rPr lang="en-US" altLang="ko-KR" dirty="0"/>
              <a:t>/On-premise</a:t>
            </a:r>
            <a:r>
              <a:rPr lang="ko-KR" altLang="en-US" dirty="0"/>
              <a:t>에 별도로 보관할 수 있으므로 보안 우려 적음</a:t>
            </a:r>
          </a:p>
          <a:p>
            <a:pPr lvl="1" fontAlgn="base">
              <a:lnSpc>
                <a:spcPct val="150000"/>
              </a:lnSpc>
            </a:pPr>
            <a:r>
              <a:rPr lang="ko-KR" altLang="en-US" dirty="0"/>
              <a:t>기존 모델의 연산 및 추론 속도를 그대로 활용 가능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/>
              <a:t>최근에는 </a:t>
            </a:r>
            <a:r>
              <a:rPr lang="en-US" altLang="ko-KR" dirty="0"/>
              <a:t>RAFT(Retrieval-Aware Fine-tuning) </a:t>
            </a:r>
            <a:r>
              <a:rPr lang="ko-KR" altLang="en-US" dirty="0"/>
              <a:t>기술이 대두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FE9C5E-102E-A5AF-F6FD-13E678ABD34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 </a:t>
            </a:r>
            <a:r>
              <a:rPr kumimoji="1" lang="en-US" altLang="ko-KR" dirty="0" err="1"/>
              <a:t>v.s</a:t>
            </a:r>
            <a:r>
              <a:rPr kumimoji="1" lang="en-US" altLang="ko-KR" dirty="0"/>
              <a:t>. Fine-tuning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65CF68-6E02-57C4-6BC6-25AFDCBF67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9A9D155-B3BF-F6AB-F31F-39BD3D8AE3A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F71F0D5-500A-D909-16AA-53304D9F1F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5114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46AD1-8492-7B0B-EB18-417A915B8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BC4D5C4-25AF-51B1-FAFA-D8A7E917DA5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https://medium.com/enterprise-rag/an-introduction-to-rag-and-simple-complex-rag-9c3aa9bd017b</a:t>
            </a:r>
          </a:p>
          <a:p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AF287B-03C8-A92A-75A3-B2375A920F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0D88AF-97F2-5185-5445-3D2AC54CB37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</a:t>
            </a:r>
            <a:r>
              <a:rPr kumimoji="1" lang="ko-KR" altLang="en-US" dirty="0"/>
              <a:t> 구조도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8CD163-A38D-690A-2457-DDB6751A292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C5B7712-C5B5-2A54-EFEF-CCDB09FBD30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2A9EE35-848D-18D4-F39F-CFF17BB4A23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0747B44-EF4F-CBE3-406E-AEEEF4B1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34" y="1626472"/>
            <a:ext cx="15125231" cy="883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59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2C655-BAEE-8066-4496-E7EE3D38E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CD77A98-7ABC-AD83-C01D-32EF8C52AE9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Lewis, Patrick, et al. "Retrieval-augmented generation for knowledge-intensive </a:t>
            </a:r>
            <a:r>
              <a:rPr lang="en-US" altLang="ko-KR" dirty="0" err="1"/>
              <a:t>nlp</a:t>
            </a:r>
            <a:r>
              <a:rPr lang="en-US" altLang="ko-KR" dirty="0"/>
              <a:t> tasks." Advances in Neural Information Processing Systems 33 (2020): 9459-9474.</a:t>
            </a:r>
          </a:p>
          <a:p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6277D1-2118-14EA-D350-DB172F25F5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A0C6CA-41C0-C446-B75C-357EC53F11F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 </a:t>
            </a:r>
            <a:r>
              <a:rPr kumimoji="1" lang="ko-KR" altLang="en-US" dirty="0"/>
              <a:t>구조도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A9EB0A-9B90-DB60-4B2A-16CAAA0DC0F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A4E74F2-1B33-DF6C-15C3-EA369F0F288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50E8179-57C6-C651-935E-F604A0FE855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8F34C3-10FE-84F8-3989-ABBA485EB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609725"/>
            <a:ext cx="19507200" cy="821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26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51EBD-F2AD-AB7C-DEC1-EEF8BB5A9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B307CDE-0A2D-2ED3-7B39-7B04E9B4E1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ko-KR" dirty="0"/>
              <a:t>Gao, Y., Xiong, Y., Gao, X., Jia, K., Pan, J., Bi, Y., ... &amp; Wang, H. (2023). Retrieval-augmented generation for large language models: A survey. </a:t>
            </a:r>
            <a:r>
              <a:rPr lang="en-US" altLang="ko-KR" dirty="0" err="1"/>
              <a:t>arXiv</a:t>
            </a:r>
            <a:r>
              <a:rPr lang="en-US" altLang="ko-KR" dirty="0"/>
              <a:t> preprint arXiv:2312.10997.</a:t>
            </a:r>
          </a:p>
          <a:p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987BDC-485D-6E13-69CA-3FB91AF65F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RAG</a:t>
            </a:r>
            <a:r>
              <a:rPr lang="ko-KR" altLang="en-US" dirty="0"/>
              <a:t>의 대략적인 진행 과정은 다음을 따름</a:t>
            </a:r>
            <a:r>
              <a:rPr lang="en-US" altLang="ko-KR" dirty="0"/>
              <a:t>: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AA8DFF"/>
                </a:solidFill>
              </a:rPr>
              <a:t>사전에 정보를 담고 있는 문서를 일정 크기</a:t>
            </a:r>
            <a:r>
              <a:rPr lang="en-US" altLang="ko-KR" dirty="0">
                <a:solidFill>
                  <a:srgbClr val="AA8DFF"/>
                </a:solidFill>
              </a:rPr>
              <a:t>(Chunk)</a:t>
            </a:r>
            <a:r>
              <a:rPr lang="ko-KR" altLang="en-US" dirty="0">
                <a:solidFill>
                  <a:srgbClr val="AA8DFF"/>
                </a:solidFill>
              </a:rPr>
              <a:t>로 나눠서 </a:t>
            </a:r>
            <a:r>
              <a:rPr lang="en-US" altLang="ko-KR" dirty="0">
                <a:solidFill>
                  <a:srgbClr val="AA8DFF"/>
                </a:solidFill>
              </a:rPr>
              <a:t>Vector DB</a:t>
            </a:r>
            <a:r>
              <a:rPr lang="ko-KR" altLang="en-US" dirty="0">
                <a:solidFill>
                  <a:srgbClr val="AA8DFF"/>
                </a:solidFill>
              </a:rPr>
              <a:t>로 저장한다</a:t>
            </a:r>
            <a:r>
              <a:rPr lang="en-US" altLang="ko-KR" dirty="0">
                <a:solidFill>
                  <a:srgbClr val="AA8DFF"/>
                </a:solidFill>
              </a:rPr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사용자의 입력과 유사한 </a:t>
            </a:r>
            <a:r>
              <a:rPr lang="en-US" altLang="ko-KR" dirty="0"/>
              <a:t>K</a:t>
            </a:r>
            <a:r>
              <a:rPr lang="ko-KR" altLang="en-US" dirty="0"/>
              <a:t>개의 문서를 검색 </a:t>
            </a:r>
            <a:r>
              <a:rPr lang="en-US" altLang="ko-KR" dirty="0"/>
              <a:t>(Retrieve)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사용자의 입력에 검색된 문서를 더해 증강된 </a:t>
            </a:r>
            <a:r>
              <a:rPr lang="en-US" altLang="ko-KR" dirty="0"/>
              <a:t>(Augmented) </a:t>
            </a:r>
            <a:r>
              <a:rPr lang="ko-KR" altLang="en-US" dirty="0"/>
              <a:t>프롬프트를 </a:t>
            </a:r>
            <a:r>
              <a:rPr lang="en-US" altLang="ko-KR" dirty="0"/>
              <a:t>LLM</a:t>
            </a:r>
            <a:r>
              <a:rPr lang="ko-KR" altLang="en-US" dirty="0"/>
              <a:t>에 입력한다</a:t>
            </a:r>
            <a:r>
              <a:rPr lang="en-US" altLang="ko-KR" dirty="0"/>
              <a:t>.</a:t>
            </a:r>
          </a:p>
          <a:p>
            <a:pPr marL="1200150" lvl="1" indent="-742950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LLM</a:t>
            </a:r>
            <a:r>
              <a:rPr lang="ko-KR" altLang="en-US" dirty="0"/>
              <a:t>은 검색된 문서 정보를 바탕으로 상대적으로 더 정확한 답변을 생성한다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C89C4F-BFE6-C8F4-B442-FF85925026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kumimoji="1" lang="en-US" altLang="ko-KR" dirty="0"/>
              <a:t>RAG (</a:t>
            </a:r>
            <a:r>
              <a:rPr kumimoji="1" lang="ko-KR" altLang="en-US" dirty="0"/>
              <a:t>검색 증강 생성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AB0331-7B58-D806-3D81-2D036896884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30DF813-D355-4C57-6827-A3CCF8240A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7C0E793-A7B5-09ED-2E0C-3B2154CDB1E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D3A6067-C542-A6E1-CEBE-4BE81CB8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25" y="6248963"/>
            <a:ext cx="7370250" cy="42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34FB56E-5BEF-166D-C3F0-EEE9D4F42B63}"/>
              </a:ext>
            </a:extLst>
          </p:cNvPr>
          <p:cNvSpPr/>
          <p:nvPr/>
        </p:nvSpPr>
        <p:spPr>
          <a:xfrm>
            <a:off x="11626850" y="6327775"/>
            <a:ext cx="2101850" cy="1031875"/>
          </a:xfrm>
          <a:prstGeom prst="roundRect">
            <a:avLst/>
          </a:prstGeom>
          <a:noFill/>
          <a:ln w="76200">
            <a:solidFill>
              <a:srgbClr val="670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357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아카데미 강의자료 테마글꼴">
      <a:majorFont>
        <a:latin typeface="Pretendard SemiBold"/>
        <a:ea typeface="Pretendard SemiBold"/>
        <a:cs typeface=""/>
      </a:majorFont>
      <a:minorFont>
        <a:latin typeface="Pretendard"/>
        <a:ea typeface="Pretendar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용어설명 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아카데미 강의자료 테마글꼴">
      <a:majorFont>
        <a:latin typeface="Pretendard SemiBold"/>
        <a:ea typeface="Pretendard Semi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 algn="l">
          <a:defRPr sz="3800" b="1" i="0" dirty="0">
            <a:solidFill>
              <a:schemeClr val="bg1"/>
            </a:solidFill>
            <a:latin typeface="Elice DX Neolli OTF Bold" panose="020B0600000101010101" pitchFamily="34" charset="-127"/>
            <a:ea typeface="Elice DX Neolli OTF Bold" panose="020B0600000101010101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2893CFB3601F64489DE58F14401AB44" ma:contentTypeVersion="16" ma:contentTypeDescription="새 문서를 만듭니다." ma:contentTypeScope="" ma:versionID="da277b088255b636afd5b929daac22f6">
  <xsd:schema xmlns:xsd="http://www.w3.org/2001/XMLSchema" xmlns:xs="http://www.w3.org/2001/XMLSchema" xmlns:p="http://schemas.microsoft.com/office/2006/metadata/properties" xmlns:ns2="0d7b974b-ce1e-47ff-86d1-2f0013cccb8b" xmlns:ns3="a36c54a4-17bf-4246-b95e-6bb0fba7e80a" targetNamespace="http://schemas.microsoft.com/office/2006/metadata/properties" ma:root="true" ma:fieldsID="689fc3629461584204b03350f330a6aa" ns2:_="" ns3:_="">
    <xsd:import namespace="0d7b974b-ce1e-47ff-86d1-2f0013cccb8b"/>
    <xsd:import namespace="a36c54a4-17bf-4246-b95e-6bb0fba7e8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b974b-ce1e-47ff-86d1-2f0013cccb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aeb53b4d-0dfd-4542-a757-011a44d8b1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3" nillable="true" ma:displayName="사인 오프 상태" ma:internalName="_xc0ac__xc778__x0020__xc624__xd504__x0020__xc0c1__xd0dc_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6c54a4-17bf-4246-b95e-6bb0fba7e80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ed494f8-2339-43ab-a9fe-c861c80f349c}" ma:internalName="TaxCatchAll" ma:showField="CatchAllData" ma:web="a36c54a4-17bf-4246-b95e-6bb0fba7e8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596199-C31B-496C-B42A-B164E6240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B4A832-88E8-4A50-A0B8-AF5EF8E309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7b974b-ce1e-47ff-86d1-2f0013cccb8b"/>
    <ds:schemaRef ds:uri="a36c54a4-17bf-4246-b95e-6bb0fba7e8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7918</TotalTime>
  <Words>2618</Words>
  <Application>Microsoft Office PowerPoint</Application>
  <PresentationFormat>사용자 지정</PresentationFormat>
  <Paragraphs>316</Paragraphs>
  <Slides>39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Pretendard</vt:lpstr>
      <vt:lpstr>Elice DX Neolli OTF Bold</vt:lpstr>
      <vt:lpstr>Arial</vt:lpstr>
      <vt:lpstr>Elice DX Neolli OTF Medium</vt:lpstr>
      <vt:lpstr>Calibri</vt:lpstr>
      <vt:lpstr>Pretendard SemiBold</vt:lpstr>
      <vt:lpstr>Pretendard Medium</vt:lpstr>
      <vt:lpstr>Office 테마</vt:lpstr>
      <vt:lpstr>용어설명 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Elice</dc:creator>
  <cp:keywords/>
  <dc:description/>
  <cp:lastModifiedBy>Johnny Lee</cp:lastModifiedBy>
  <cp:revision>374</cp:revision>
  <cp:lastPrinted>2022-04-28T05:30:32Z</cp:lastPrinted>
  <dcterms:created xsi:type="dcterms:W3CDTF">2022-03-22T05:36:45Z</dcterms:created>
  <dcterms:modified xsi:type="dcterms:W3CDTF">2025-08-02T03:38:34Z</dcterms:modified>
  <cp:category/>
</cp:coreProperties>
</file>